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27" r:id="rId3"/>
    <p:sldId id="267" r:id="rId4"/>
    <p:sldId id="278" r:id="rId5"/>
    <p:sldId id="273" r:id="rId6"/>
    <p:sldId id="329" r:id="rId7"/>
    <p:sldId id="328" r:id="rId8"/>
    <p:sldId id="350" r:id="rId9"/>
    <p:sldId id="331" r:id="rId10"/>
    <p:sldId id="341" r:id="rId11"/>
    <p:sldId id="342" r:id="rId12"/>
    <p:sldId id="324" r:id="rId13"/>
    <p:sldId id="275" r:id="rId14"/>
    <p:sldId id="276" r:id="rId15"/>
    <p:sldId id="294" r:id="rId16"/>
    <p:sldId id="349" r:id="rId17"/>
    <p:sldId id="261" r:id="rId18"/>
    <p:sldId id="335" r:id="rId19"/>
    <p:sldId id="333" r:id="rId20"/>
    <p:sldId id="325" r:id="rId21"/>
    <p:sldId id="334" r:id="rId22"/>
    <p:sldId id="302" r:id="rId23"/>
    <p:sldId id="295" r:id="rId24"/>
    <p:sldId id="277" r:id="rId25"/>
    <p:sldId id="281" r:id="rId26"/>
    <p:sldId id="303" r:id="rId27"/>
    <p:sldId id="304" r:id="rId28"/>
    <p:sldId id="351" r:id="rId29"/>
    <p:sldId id="352" r:id="rId30"/>
    <p:sldId id="326" r:id="rId31"/>
    <p:sldId id="290" r:id="rId32"/>
    <p:sldId id="313" r:id="rId33"/>
    <p:sldId id="348" r:id="rId34"/>
    <p:sldId id="31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5" autoAdjust="0"/>
    <p:restoredTop sz="99820" autoAdjust="0"/>
  </p:normalViewPr>
  <p:slideViewPr>
    <p:cSldViewPr>
      <p:cViewPr varScale="1">
        <p:scale>
          <a:sx n="63" d="100"/>
          <a:sy n="63" d="100"/>
        </p:scale>
        <p:origin x="75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3F73-E9E1-F14D-96BD-03D6BDB94FCE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98B28-FD29-AC45-AFD0-0070B53D8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78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12DA200-A676-A342-A075-ED74416A2A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942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My daughter was born in Princeton,</a:t>
            </a:r>
            <a:r>
              <a:rPr lang="en-US" baseline="0" dirty="0"/>
              <a:t> so it’s a special pleasure to be here.</a:t>
            </a:r>
          </a:p>
          <a:p>
            <a:r>
              <a:rPr lang="en-US" dirty="0"/>
              <a:t>• I started</a:t>
            </a:r>
            <a:r>
              <a:rPr lang="en-US" baseline="0" dirty="0"/>
              <a:t> out to be a composer, so got intense education in music of the “classical” tradition, before discovering computers. </a:t>
            </a:r>
            <a:r>
              <a:rPr lang="en-US" dirty="0"/>
              <a:t>My</a:t>
            </a:r>
            <a:r>
              <a:rPr lang="en-US" baseline="0" dirty="0"/>
              <a:t> collaborators and I received the 1</a:t>
            </a:r>
            <a:r>
              <a:rPr lang="en-US" baseline="30000" dirty="0"/>
              <a:t>st</a:t>
            </a:r>
            <a:r>
              <a:rPr lang="en-US" baseline="0" dirty="0"/>
              <a:t> major grant for music-IR research (1999), and that led to the 1</a:t>
            </a:r>
            <a:r>
              <a:rPr lang="en-US" baseline="30000" dirty="0"/>
              <a:t>st</a:t>
            </a:r>
            <a:r>
              <a:rPr lang="en-US" baseline="0" dirty="0"/>
              <a:t> international conference on music IR, of which I was general chair.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450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03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92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67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305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097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173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CMN is</a:t>
            </a:r>
            <a:r>
              <a:rPr lang="en-US" baseline="0" dirty="0"/>
              <a:t> </a:t>
            </a:r>
            <a:r>
              <a:rPr lang="en-US" dirty="0"/>
              <a:t>used in 99% of “European art</a:t>
            </a:r>
            <a:r>
              <a:rPr lang="en-US" baseline="0" dirty="0"/>
              <a:t> tradition” music &amp; a lot of other music since 1700 or earlier.</a:t>
            </a:r>
            <a:endParaRPr lang="en-US" dirty="0"/>
          </a:p>
          <a:p>
            <a:r>
              <a:rPr lang="en-US" dirty="0"/>
              <a:t>• Chinese writing</a:t>
            </a:r>
            <a:r>
              <a:rPr lang="en-US" baseline="0" dirty="0"/>
              <a:t> is trivial in comparison with music: it’s just like writing in other languages, but with an enormous character set. Math is much harder, but still simpler than CMN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173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07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926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Nightingale is a music-score</a:t>
            </a:r>
            <a:r>
              <a:rPr lang="en-US" baseline="0" dirty="0"/>
              <a:t> editor I designed; was a commercial product from 1993 to early 2000’s; an artistic success but a commercial failure. Now open source, on </a:t>
            </a:r>
            <a:r>
              <a:rPr lang="en-US" baseline="0" dirty="0" err="1"/>
              <a:t>GitHub</a:t>
            </a:r>
            <a:endParaRPr lang="en-US" baseline="0" dirty="0"/>
          </a:p>
          <a:p>
            <a:r>
              <a:rPr lang="en-US" baseline="0" dirty="0"/>
              <a:t>• Music is the Hindemith Bassoon Sonata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04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kind of a preview; I’ll come back to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29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957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 is </a:t>
            </a:r>
            <a:r>
              <a:rPr lang="en-US" altLang="en-US" sz="1200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Similarity Scale category</a:t>
            </a:r>
            <a:r>
              <a:rPr lang="en-US" altLang="en-US" sz="1200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29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PLAY SOME TWINKLE VARIATIONS</a:t>
            </a:r>
          </a:p>
          <a:p>
            <a:r>
              <a:rPr lang="en-US" baseline="0" dirty="0"/>
              <a:t>• Time warping needed from #2 on; perception/cognition more &amp; more from #3 on</a:t>
            </a:r>
            <a:endParaRPr lang="en-US" dirty="0"/>
          </a:p>
          <a:p>
            <a:r>
              <a:rPr lang="en-US" dirty="0"/>
              <a:t>• “Dead” = Grateful Dead </a:t>
            </a:r>
            <a:r>
              <a:rPr lang="en-US" baseline="0" dirty="0"/>
              <a:t>concerts; for many, there are many recordings.</a:t>
            </a:r>
          </a:p>
          <a:p>
            <a:pPr marL="171450" indent="-171450">
              <a:buFont typeface="Arial"/>
              <a:buChar char="•"/>
            </a:pPr>
            <a:r>
              <a:rPr lang="en-US" altLang="en-US" sz="1200" i="0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“OMRAS” = OMRAS music</a:t>
            </a:r>
            <a:r>
              <a:rPr lang="en-US" altLang="en-US" sz="1200" i="0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-IR project (next slide)</a:t>
            </a:r>
          </a:p>
          <a:p>
            <a:pPr marL="0" indent="0">
              <a:buFont typeface="Arial"/>
              <a:buNone/>
            </a:pPr>
            <a:endParaRPr lang="en-US" altLang="en-US" sz="1200" i="0" kern="1200" baseline="0" dirty="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062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is </a:t>
            </a:r>
            <a:r>
              <a:rPr lang="en-US" altLang="en-US" sz="1200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Similarity Scale category</a:t>
            </a:r>
            <a:r>
              <a:rPr lang="en-US" altLang="en-US" sz="1200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#3.5: “</a:t>
            </a:r>
            <a:r>
              <a:rPr lang="en-US" altLang="en-US" sz="1200" kern="1200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Same music, arrangement</a:t>
            </a:r>
            <a:r>
              <a:rPr lang="en-US" altLang="en-US" sz="1200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; different performance, recording”, but with MANY</a:t>
            </a:r>
            <a:r>
              <a:rPr lang="en-US" altLang="en-US" sz="1200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en-US" sz="1200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mistakes</a:t>
            </a:r>
            <a:r>
              <a:rPr lang="en-US" altLang="en-US" sz="1200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in query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477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910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Dictionary: American Heritage</a:t>
            </a:r>
            <a:endParaRPr lang="en-US" dirty="0"/>
          </a:p>
          <a:p>
            <a:r>
              <a:rPr lang="en-US" dirty="0"/>
              <a:t>Book by Hayakawa &amp; Hayakawa, </a:t>
            </a:r>
            <a:r>
              <a:rPr lang="en-US" i="1" dirty="0"/>
              <a:t>Language in Thought &amp;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718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</a:t>
            </a:r>
            <a:r>
              <a:rPr lang="en-US" baseline="0" dirty="0"/>
              <a:t> talked about #1, 2, and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131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548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548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54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principles so</a:t>
            </a:r>
            <a:r>
              <a:rPr lang="en-US" baseline="0" dirty="0"/>
              <a:t> what I cover will be maximally applicable: info like this isn’t widely 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078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3618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743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Evidence music is </a:t>
            </a:r>
            <a:r>
              <a:rPr lang="en-US" altLang="en-US" dirty="0"/>
              <a:t>more quantifiable:</a:t>
            </a:r>
            <a:r>
              <a:rPr lang="en-US" altLang="en-US" baseline="0" dirty="0"/>
              <a:t> compare music theory to theory of art, literature, etc.</a:t>
            </a:r>
          </a:p>
          <a:p>
            <a:r>
              <a:rPr lang="en-US" baseline="0" dirty="0"/>
              <a:t>• GPT-4 etc. raise questions about a lot of what </a:t>
            </a:r>
            <a:r>
              <a:rPr lang="en-US" baseline="0"/>
              <a:t>I’ve said!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602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Evidence music is </a:t>
            </a:r>
            <a:r>
              <a:rPr lang="en-US" altLang="en-US" dirty="0"/>
              <a:t>more quantifiable:</a:t>
            </a:r>
            <a:r>
              <a:rPr lang="en-US" altLang="en-US" baseline="0" dirty="0"/>
              <a:t> compare music theory to theory of art, literature, etc.</a:t>
            </a:r>
          </a:p>
          <a:p>
            <a:r>
              <a:rPr lang="en-US" baseline="0" dirty="0"/>
              <a:t>• GPT-4 etc. raise questions about a lot of what I’ve said tonight!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602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43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86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ＭＳ Ｐゴシック" charset="0"/>
              </a:rPr>
              <a:t>There’s a story that Marc Chagall said, in response to criticism of his drawing by an art critic, “Of course I draw poorly. I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ＭＳ Ｐゴシック" charset="0"/>
              </a:rPr>
              <a:t>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ＭＳ Ｐゴシック" charset="0"/>
              </a:rPr>
              <a:t>to draw poorly.” That is, in his art, Chagall had no intention of using the element of drawing the way it was ordinarily used.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99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11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016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016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DA200-A676-A342-A075-ED74416A2AA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64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6AC00-8D62-034E-9137-C53DEC05CA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39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A935-B843-394C-A182-BEFA2730A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7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28600"/>
            <a:ext cx="1981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791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E808-364B-6047-A897-27BFFA046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46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7460B-6576-1349-95F0-67C8A7821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55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35E39-E96F-F04E-A55B-A2B62EF5EE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95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89FCC-95EA-B444-9929-C57F359C31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1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97030-7F18-5F41-89ED-C93CB7C5B2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54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ED456-180F-004A-9752-64653EE2F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D367D-FFA9-3940-9603-5587C9AF9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27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7690-43C9-AF4A-B192-563277444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68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98485-0422-7848-9C1A-3ABC1A39C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72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92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792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69A5B8C-BF50-484D-A33D-E1AC5981FE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12954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Palatin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7772400" cy="2209800"/>
          </a:xfrm>
        </p:spPr>
        <p:txBody>
          <a:bodyPr/>
          <a:lstStyle/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altLang="en-US" sz="3600" dirty="0">
                <a:cs typeface="+mj-cs"/>
              </a:rPr>
              <a:t>Music, </a:t>
            </a:r>
            <a:r>
              <a:rPr lang="en-US" altLang="en-US" sz="3600" i="1" dirty="0">
                <a:cs typeface="+mj-cs"/>
              </a:rPr>
              <a:t>Music Representation</a:t>
            </a:r>
            <a:r>
              <a:rPr lang="en-US" altLang="en-US" sz="3600" dirty="0">
                <a:cs typeface="+mj-cs"/>
              </a:rPr>
              <a:t>,</a:t>
            </a:r>
            <a:br>
              <a:rPr lang="en-US" altLang="en-US" sz="3600" dirty="0">
                <a:cs typeface="+mj-cs"/>
              </a:rPr>
            </a:br>
            <a:r>
              <a:rPr lang="en-US" altLang="en-US" sz="2000" dirty="0">
                <a:cs typeface="+mj-cs"/>
              </a:rPr>
              <a:t>AND</a:t>
            </a:r>
            <a:br>
              <a:rPr lang="en-US" altLang="en-US" sz="3600" dirty="0">
                <a:cs typeface="+mj-cs"/>
              </a:rPr>
            </a:br>
            <a:r>
              <a:rPr lang="en-US" altLang="en-US" sz="3800" b="1" i="1" dirty="0">
                <a:solidFill>
                  <a:schemeClr val="accent2"/>
                </a:solidFill>
                <a:cs typeface="+mj-cs"/>
              </a:rPr>
              <a:t>Music Retrieval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20574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cs typeface="+mn-cs"/>
              </a:rPr>
              <a:t>Donald Byrd</a:t>
            </a:r>
            <a:endParaRPr lang="en-US" altLang="en-US" sz="2400" dirty="0">
              <a:cs typeface="+mn-cs"/>
            </a:endParaRPr>
          </a:p>
          <a:p>
            <a:pPr>
              <a:defRPr/>
            </a:pPr>
            <a:r>
              <a:rPr lang="en-US" altLang="en-US" sz="2000" i="1" dirty="0">
                <a:cs typeface="+mn-cs"/>
              </a:rPr>
              <a:t>Center for Research on Concepts &amp; Cognition</a:t>
            </a:r>
          </a:p>
          <a:p>
            <a:pPr>
              <a:defRPr/>
            </a:pPr>
            <a:r>
              <a:rPr lang="en-US" altLang="en-US" sz="2000" i="1" dirty="0">
                <a:cs typeface="+mn-cs"/>
              </a:rPr>
              <a:t>Indiana University Bloomington</a:t>
            </a:r>
            <a:endParaRPr lang="en-US" altLang="en-US" sz="2000" dirty="0">
              <a:cs typeface="+mn-cs"/>
            </a:endParaRPr>
          </a:p>
          <a:p>
            <a:pPr>
              <a:defRPr/>
            </a:pPr>
            <a:r>
              <a:rPr lang="en-US" altLang="en-US" sz="2400" dirty="0">
                <a:cs typeface="+mn-cs"/>
              </a:rPr>
              <a:t>20 April 2023</a:t>
            </a:r>
          </a:p>
          <a:p>
            <a:pPr>
              <a:defRPr/>
            </a:pPr>
            <a:r>
              <a:rPr lang="en-US" altLang="en-US" sz="2000" dirty="0">
                <a:cs typeface="+mn-cs"/>
              </a:rPr>
              <a:t>(rev. 10 May 2023)</a:t>
            </a:r>
          </a:p>
          <a:p>
            <a:pPr>
              <a:defRPr/>
            </a:pPr>
            <a:endParaRPr lang="en-US" altLang="en-US" sz="2400" dirty="0">
              <a:cs typeface="+mn-cs"/>
            </a:endParaRPr>
          </a:p>
          <a:p>
            <a:pPr>
              <a:defRPr/>
            </a:pPr>
            <a:endParaRPr lang="en-US" altLang="en-US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5791200" cy="990600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3000" dirty="0">
                <a:cs typeface="+mj-cs"/>
              </a:rPr>
              <a:t>Independent Voices in Music</a:t>
            </a:r>
            <a:endParaRPr lang="en-US" altLang="en-US" dirty="0">
              <a:cs typeface="+mj-cs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514600" y="5772090"/>
            <a:ext cx="457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000" dirty="0">
                <a:cs typeface="+mn-cs"/>
              </a:rPr>
              <a:t>Beethoven: Symphony no.5, I, beginning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pic>
        <p:nvPicPr>
          <p:cNvPr id="4" name="Picture 3" descr="Beethoven_SymphonyNo5_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9486"/>
            <a:ext cx="4431487" cy="4109314"/>
          </a:xfrm>
          <a:prstGeom prst="rect">
            <a:avLst/>
          </a:prstGeom>
        </p:spPr>
      </p:pic>
      <p:pic>
        <p:nvPicPr>
          <p:cNvPr id="5" name="Beethoven_Sym5_I_0-19se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3400" y="3464560"/>
            <a:ext cx="650240" cy="6502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6019800" cy="609600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2800" dirty="0">
                <a:cs typeface="+mj-cs"/>
              </a:rPr>
              <a:t>Independent Voices in Text</a:t>
            </a:r>
            <a:endParaRPr lang="en-US" altLang="en-US" dirty="0"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2514600"/>
          </a:xfrm>
        </p:spPr>
        <p:txBody>
          <a:bodyPr/>
          <a:lstStyle/>
          <a:p>
            <a:pPr defTabSz="1257300">
              <a:buFontTx/>
              <a:buNone/>
              <a:defRPr/>
            </a:pPr>
            <a:r>
              <a:rPr lang="en-US" altLang="en-US" sz="1800" dirty="0">
                <a:cs typeface="+mn-cs"/>
              </a:rPr>
              <a:t>MARLENE. What I fancy is a rare steak. </a:t>
            </a:r>
            <a:r>
              <a:rPr lang="en-US" altLang="en-US" sz="1800" dirty="0" err="1">
                <a:cs typeface="+mn-cs"/>
              </a:rPr>
              <a:t>Gret</a:t>
            </a:r>
            <a:r>
              <a:rPr lang="en-US" altLang="en-US" sz="1800" dirty="0">
                <a:cs typeface="+mn-cs"/>
              </a:rPr>
              <a:t>?</a:t>
            </a:r>
          </a:p>
          <a:p>
            <a:pPr defTabSz="1257300">
              <a:buFontTx/>
              <a:buNone/>
              <a:defRPr/>
            </a:pPr>
            <a:r>
              <a:rPr lang="en-US" altLang="en-US" sz="1800" dirty="0">
                <a:solidFill>
                  <a:srgbClr val="CC0066"/>
                </a:solidFill>
                <a:cs typeface="+mn-cs"/>
              </a:rPr>
              <a:t>ISABELLA. I am of course a member of the / Church of England.*</a:t>
            </a:r>
            <a:endParaRPr lang="en-US" altLang="en-US" sz="1800" dirty="0">
              <a:cs typeface="+mn-cs"/>
            </a:endParaRPr>
          </a:p>
          <a:p>
            <a:pPr defTabSz="1257300">
              <a:buFontTx/>
              <a:buNone/>
              <a:defRPr/>
            </a:pPr>
            <a:r>
              <a:rPr lang="en-US" altLang="en-US" sz="1800" dirty="0">
                <a:solidFill>
                  <a:schemeClr val="accent1"/>
                </a:solidFill>
                <a:cs typeface="+mn-cs"/>
              </a:rPr>
              <a:t>GRET. Potatoes.</a:t>
            </a:r>
            <a:endParaRPr lang="en-US" altLang="en-US" sz="1800" dirty="0">
              <a:cs typeface="+mn-cs"/>
            </a:endParaRPr>
          </a:p>
          <a:p>
            <a:pPr defTabSz="1257300">
              <a:buFontTx/>
              <a:buNone/>
              <a:defRPr/>
            </a:pPr>
            <a:r>
              <a:rPr lang="en-US" altLang="en-US" sz="1800" dirty="0">
                <a:cs typeface="+mn-cs"/>
              </a:rPr>
              <a:t>MARLENE. *I haven’t been to church for years. / I like Christmas carols.</a:t>
            </a:r>
          </a:p>
          <a:p>
            <a:pPr defTabSz="1257300">
              <a:buFontTx/>
              <a:buNone/>
              <a:defRPr/>
            </a:pPr>
            <a:r>
              <a:rPr lang="en-US" altLang="en-US" sz="1800" dirty="0">
                <a:solidFill>
                  <a:srgbClr val="CC0066"/>
                </a:solidFill>
                <a:cs typeface="+mn-cs"/>
              </a:rPr>
              <a:t>ISABELLA. Good works matter more than church attendance.</a:t>
            </a:r>
            <a:br>
              <a:rPr lang="en-US" altLang="en-US" sz="1800" dirty="0">
                <a:cs typeface="+mn-cs"/>
              </a:rPr>
            </a:br>
            <a:endParaRPr lang="en-US" altLang="en-US" sz="1800" dirty="0">
              <a:cs typeface="+mn-cs"/>
            </a:endParaRPr>
          </a:p>
          <a:p>
            <a:pPr marL="2171700" lvl="1" indent="-1714500" defTabSz="1257300">
              <a:buFontTx/>
              <a:buNone/>
              <a:defRPr/>
            </a:pPr>
            <a:r>
              <a:rPr lang="en-US" altLang="en-US" sz="1600" dirty="0"/>
              <a:t>		--</a:t>
            </a:r>
            <a:r>
              <a:rPr lang="en-US" altLang="en-US" sz="1600" dirty="0" err="1"/>
              <a:t>Caryl</a:t>
            </a:r>
            <a:r>
              <a:rPr lang="en-US" altLang="en-US" sz="1600" dirty="0"/>
              <a:t> Churchill: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altLang="en-US" sz="1600" dirty="0"/>
              <a:t>Top Girls</a:t>
            </a:r>
            <a:r>
              <a:rPr lang="ja-JP" altLang="en-US" sz="1600" dirty="0">
                <a:latin typeface="Arial"/>
              </a:rPr>
              <a:t>”</a:t>
            </a:r>
            <a:r>
              <a:rPr lang="en-US" altLang="en-US" sz="1600" dirty="0"/>
              <a:t> (1982), Act 1, Scene 1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5800" y="5029200"/>
            <a:ext cx="7924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57300"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defTabSz="1257300"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defTabSz="1257300"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defTabSz="1257300"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defTabSz="1257300"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12573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12573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12573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12573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  <a:tab pos="4978400" algn="l"/>
                <a:tab pos="628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dirty="0">
                <a:cs typeface="+mn-cs"/>
              </a:rPr>
              <a:t>M: What I fancy is a rare steak. </a:t>
            </a:r>
            <a:r>
              <a:rPr lang="en-US" altLang="en-US" sz="1400" dirty="0" err="1">
                <a:cs typeface="+mn-cs"/>
              </a:rPr>
              <a:t>Gret</a:t>
            </a:r>
            <a:r>
              <a:rPr lang="en-US" altLang="en-US" sz="1400" dirty="0">
                <a:cs typeface="+mn-cs"/>
              </a:rPr>
              <a:t>?		 I haven’t been...</a:t>
            </a:r>
            <a:r>
              <a:rPr lang="en-US" altLang="en-US" sz="1800" dirty="0">
                <a:cs typeface="+mn-cs"/>
              </a:rPr>
              <a:t> </a:t>
            </a:r>
            <a:endParaRPr lang="en-US" altLang="en-US" sz="1400" dirty="0"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1400" dirty="0">
                <a:solidFill>
                  <a:srgbClr val="CC0066"/>
                </a:solidFill>
                <a:cs typeface="+mn-cs"/>
              </a:rPr>
              <a:t>I:	 I am of course a member of the Church of England.</a:t>
            </a:r>
            <a:endParaRPr lang="en-US" altLang="en-US" sz="1400" dirty="0">
              <a:solidFill>
                <a:schemeClr val="accent2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1400" dirty="0">
                <a:solidFill>
                  <a:schemeClr val="accent1"/>
                </a:solidFill>
                <a:cs typeface="+mn-cs"/>
              </a:rPr>
              <a:t>G:		Potatoes.</a:t>
            </a:r>
            <a:endParaRPr lang="en-US" altLang="en-US" sz="1400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762000" y="4267200"/>
            <a:ext cx="75438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85800" y="4343400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000" i="1">
                <a:cs typeface="+mn-cs"/>
              </a:rPr>
              <a:t>Performance (time goes from left to right):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07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+mj-cs"/>
              </a:rPr>
              <a:t>You Are Here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01000" cy="4648200"/>
          </a:xfrm>
        </p:spPr>
        <p:txBody>
          <a:bodyPr/>
          <a:lstStyle/>
          <a:p>
            <a:pPr marL="571500" indent="-571500">
              <a:buFontTx/>
              <a:buNone/>
              <a:defRPr/>
            </a:pPr>
            <a:r>
              <a:rPr lang="en-US" altLang="en-US" sz="2700" dirty="0">
                <a:cs typeface="+mn-cs"/>
              </a:rPr>
              <a:t>I. Music Is An Art. What Else Is It?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b="1" dirty="0">
                <a:solidFill>
                  <a:schemeClr val="accent2"/>
                </a:solidFill>
                <a:cs typeface="+mn-cs"/>
              </a:rPr>
              <a:t>II. Music Representation: Audio, Events, </a:t>
            </a:r>
            <a:r>
              <a:rPr lang="en-US" altLang="en-US" sz="2700" b="1" dirty="0">
                <a:solidFill>
                  <a:schemeClr val="accent2"/>
                </a:solidFill>
              </a:rPr>
              <a:t>Notation</a:t>
            </a:r>
            <a:endParaRPr lang="en-US" altLang="en-US" sz="2700" b="1" dirty="0">
              <a:solidFill>
                <a:schemeClr val="accent2"/>
              </a:solidFill>
              <a:cs typeface="+mn-cs"/>
            </a:endParaRPr>
          </a:p>
          <a:p>
            <a:pPr marL="571500" indent="-571500">
              <a:buFontTx/>
              <a:buNone/>
              <a:defRPr/>
            </a:pPr>
            <a:r>
              <a:rPr lang="en-US" altLang="en-US" sz="2700" dirty="0">
                <a:cs typeface="+mn-cs"/>
              </a:rPr>
              <a:t>III. Music Retrieval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dirty="0">
                <a:cs typeface="+mn-cs"/>
              </a:rPr>
              <a:t>IV. Conclusions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150100" cy="669925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3000" dirty="0">
                <a:cs typeface="+mj-cs"/>
              </a:rPr>
              <a:t>Basic Representations of Music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263650" y="2101850"/>
            <a:ext cx="2652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800" dirty="0">
                <a:latin typeface="Palatino" charset="0"/>
                <a:cs typeface="+mn-cs"/>
              </a:rPr>
              <a:t>Audio (e.g., CD, MP3): like recording of speech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263650" y="3122612"/>
            <a:ext cx="24241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800" dirty="0">
                <a:latin typeface="Palatino" charset="0"/>
                <a:cs typeface="+mn-cs"/>
              </a:rPr>
              <a:t>Time-stamped Events (e.g., MIDI file): like unformatted text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263650" y="4267200"/>
            <a:ext cx="2590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800" dirty="0">
                <a:latin typeface="Palatino" charset="0"/>
                <a:cs typeface="+mn-cs"/>
              </a:rPr>
              <a:t>Music Notation (e.g., “Conventional”): like HTML or RTF text</a:t>
            </a:r>
          </a:p>
        </p:txBody>
      </p:sp>
      <p:pic>
        <p:nvPicPr>
          <p:cNvPr id="20486" name="Picture 6" descr="Music&amp;AudioRepsColor.PICT                                      000004F57600.System                    B6CBA0B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1"/>
          <a:stretch>
            <a:fillRect/>
          </a:stretch>
        </p:blipFill>
        <p:spPr bwMode="auto">
          <a:xfrm>
            <a:off x="4311650" y="1887537"/>
            <a:ext cx="361315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481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Essential difference: </a:t>
            </a:r>
            <a:r>
              <a:rPr lang="en-US" i="1" dirty="0"/>
              <a:t>explicit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671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Basic representations, with text analogs: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6759575" cy="609600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3000" dirty="0">
                <a:cs typeface="+mj-cs"/>
              </a:rPr>
              <a:t>Basic Representations of Music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438400"/>
            <a:ext cx="8305800" cy="3505200"/>
          </a:xfrm>
        </p:spPr>
        <p:txBody>
          <a:bodyPr/>
          <a:lstStyle/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r>
              <a:rPr lang="en-US" altLang="en-US" sz="1700" dirty="0">
                <a:cs typeface="+mn-cs"/>
              </a:rPr>
              <a:t>		</a:t>
            </a:r>
            <a:r>
              <a:rPr lang="en-US" altLang="en-US" sz="1700" i="1" dirty="0">
                <a:cs typeface="+mn-cs"/>
              </a:rPr>
              <a:t>Audio	Time-stamped Events	Music Notation</a:t>
            </a:r>
          </a:p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r>
              <a:rPr lang="en-US" altLang="en-US" sz="1700" dirty="0">
                <a:cs typeface="+mn-cs"/>
              </a:rPr>
              <a:t>                    </a:t>
            </a:r>
          </a:p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r>
              <a:rPr lang="en-US" altLang="en-US" sz="1700" i="1" dirty="0">
                <a:cs typeface="+mn-cs"/>
              </a:rPr>
              <a:t>Common examples</a:t>
            </a:r>
            <a:r>
              <a:rPr lang="en-US" altLang="en-US" sz="1700" dirty="0">
                <a:cs typeface="+mn-cs"/>
              </a:rPr>
              <a:t>	CD, MP3 file	Standard MIDI File	CMN sheet music</a:t>
            </a:r>
          </a:p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endParaRPr lang="en-US" altLang="en-US" sz="1700" dirty="0">
              <a:cs typeface="+mn-cs"/>
            </a:endParaRPr>
          </a:p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r>
              <a:rPr lang="en-US" altLang="en-US" sz="1700" i="1" dirty="0">
                <a:cs typeface="+mn-cs"/>
              </a:rPr>
              <a:t>Unit	</a:t>
            </a:r>
            <a:r>
              <a:rPr lang="en-US" altLang="en-US" sz="1700" dirty="0">
                <a:cs typeface="+mn-cs"/>
              </a:rPr>
              <a:t>Sample	 Event                       	Note, clef, lyric, etc.</a:t>
            </a:r>
          </a:p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endParaRPr lang="en-US" altLang="en-US" sz="1700" dirty="0">
              <a:cs typeface="+mn-cs"/>
            </a:endParaRPr>
          </a:p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r>
              <a:rPr lang="en-US" altLang="en-US" sz="1700" i="1" dirty="0">
                <a:cs typeface="+mn-cs"/>
              </a:rPr>
              <a:t>Explicit structure</a:t>
            </a:r>
            <a:r>
              <a:rPr lang="en-US" altLang="en-US" sz="1700" dirty="0">
                <a:cs typeface="+mn-cs"/>
              </a:rPr>
              <a:t>	none	 some (partial voicing 	 much (complete</a:t>
            </a:r>
          </a:p>
          <a:p>
            <a:pPr defTabSz="2054225">
              <a:lnSpc>
                <a:spcPct val="75000"/>
              </a:lnSpc>
              <a:buFontTx/>
              <a:buNone/>
              <a:tabLst>
                <a:tab pos="1835150" algn="l"/>
                <a:tab pos="3486150" algn="l"/>
                <a:tab pos="5827713" algn="l"/>
              </a:tabLst>
              <a:defRPr/>
            </a:pPr>
            <a:r>
              <a:rPr lang="en-US" altLang="en-US" sz="1700" dirty="0">
                <a:cs typeface="+mn-cs"/>
              </a:rPr>
              <a:t>			 information)	 voicing information)</a:t>
            </a:r>
          </a:p>
          <a:p>
            <a:pPr defTabSz="2006600">
              <a:lnSpc>
                <a:spcPct val="70000"/>
              </a:lnSpc>
              <a:buFontTx/>
              <a:buNone/>
              <a:defRPr/>
            </a:pPr>
            <a:endParaRPr lang="en-US" altLang="en-US" sz="1600" dirty="0">
              <a:cs typeface="+mn-cs"/>
            </a:endParaRPr>
          </a:p>
          <a:p>
            <a:pPr defTabSz="2006600">
              <a:lnSpc>
                <a:spcPct val="90000"/>
              </a:lnSpc>
              <a:defRPr/>
            </a:pPr>
            <a:r>
              <a:rPr lang="en-US" altLang="en-US" sz="2000" dirty="0">
                <a:cs typeface="+mn-cs"/>
              </a:rPr>
              <a:t>Convert to form with less explicit structure (to left): moderately hard to do well</a:t>
            </a:r>
          </a:p>
          <a:p>
            <a:pPr defTabSz="2006600">
              <a:lnSpc>
                <a:spcPct val="90000"/>
              </a:lnSpc>
              <a:defRPr/>
            </a:pPr>
            <a:r>
              <a:rPr lang="en-US" altLang="en-US" sz="2000" dirty="0">
                <a:cs typeface="+mn-cs"/>
              </a:rPr>
              <a:t>Convert to form with more explicit structure (to right): </a:t>
            </a:r>
            <a:r>
              <a:rPr lang="en-US" altLang="en-US" sz="2000" i="1" dirty="0">
                <a:cs typeface="+mn-cs"/>
              </a:rPr>
              <a:t>very</a:t>
            </a:r>
            <a:r>
              <a:rPr lang="en-US" altLang="en-US" sz="2000" dirty="0">
                <a:cs typeface="+mn-cs"/>
              </a:rPr>
              <a:t> hard to do well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33400" y="1524000"/>
            <a:ext cx="792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en-US" sz="2000" dirty="0">
                <a:latin typeface="Palatino" charset="0"/>
                <a:cs typeface="+mn-cs"/>
              </a:rPr>
              <a:t> MIDI = Musical Instrument Digital Interface: simple, standard low-bandwidth protocol from 1980’s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From Representation to Notation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77200" cy="4648200"/>
          </a:xfrm>
        </p:spPr>
        <p:txBody>
          <a:bodyPr/>
          <a:lstStyle/>
          <a:p>
            <a:pPr>
              <a:defRPr/>
            </a:pPr>
            <a:r>
              <a:rPr lang="en-US" altLang="en-US" sz="2400" dirty="0">
                <a:cs typeface="+mn-cs"/>
              </a:rPr>
              <a:t>A </a:t>
            </a:r>
            <a:r>
              <a:rPr lang="en-US" altLang="en-US" sz="2400" i="1" dirty="0">
                <a:cs typeface="+mn-cs"/>
              </a:rPr>
              <a:t>notation</a:t>
            </a:r>
            <a:r>
              <a:rPr lang="en-US" altLang="en-US" sz="2400" dirty="0">
                <a:cs typeface="+mn-cs"/>
              </a:rPr>
              <a:t> is a visualization of a </a:t>
            </a:r>
            <a:r>
              <a:rPr lang="en-US" altLang="en-US" sz="2400" dirty="0"/>
              <a:t>representation</a:t>
            </a:r>
            <a:endParaRPr lang="en-US" altLang="en-US" sz="2400" dirty="0">
              <a:cs typeface="+mn-cs"/>
            </a:endParaRPr>
          </a:p>
          <a:p>
            <a:pPr>
              <a:defRPr/>
            </a:pPr>
            <a:r>
              <a:rPr lang="en-US" altLang="en-US" sz="2400" dirty="0">
                <a:cs typeface="+mn-cs"/>
              </a:rPr>
              <a:t>Choosing a representation inevitably introduces bias</a:t>
            </a:r>
          </a:p>
          <a:p>
            <a:pPr>
              <a:defRPr/>
            </a:pPr>
            <a:r>
              <a:rPr lang="en-US" altLang="en-US" sz="2400" dirty="0">
                <a:cs typeface="+mn-cs"/>
              </a:rPr>
              <a:t>Choosing notation for it inevitably introduces more bias</a:t>
            </a:r>
          </a:p>
          <a:p>
            <a:pPr>
              <a:defRPr/>
            </a:pPr>
            <a:r>
              <a:rPr lang="en-US" altLang="en-US" sz="2400" dirty="0">
                <a:cs typeface="+mn-cs"/>
              </a:rPr>
              <a:t>For huge body of important music, we have no choice: notation is CMN (Conventional Music Notation)!</a:t>
            </a:r>
            <a:endParaRPr lang="en-US" altLang="en-US" sz="2000" dirty="0">
              <a:cs typeface="+mn-cs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2200" dirty="0"/>
              <a:t>Really </a:t>
            </a:r>
            <a:r>
              <a:rPr lang="ja-JP" altLang="en-US" sz="2200" dirty="0">
                <a:latin typeface="Arial"/>
              </a:rPr>
              <a:t>“</a:t>
            </a:r>
            <a:r>
              <a:rPr lang="en-US" altLang="en-US" sz="2200" dirty="0"/>
              <a:t>CWMN</a:t>
            </a:r>
            <a:r>
              <a:rPr lang="ja-JP" altLang="en-US" sz="2200" dirty="0">
                <a:latin typeface="Arial"/>
              </a:rPr>
              <a:t>”</a:t>
            </a:r>
            <a:r>
              <a:rPr lang="en-US" altLang="en-US" sz="2200" dirty="0"/>
              <a:t> (W = Western)</a:t>
            </a:r>
          </a:p>
          <a:p>
            <a:pPr lvl="1">
              <a:defRPr/>
            </a:pPr>
            <a:r>
              <a:rPr lang="en-US" altLang="en-US" sz="2200" dirty="0"/>
              <a:t>Alternative for some music: tablature (guitar, lute, etc.)</a:t>
            </a:r>
          </a:p>
          <a:p>
            <a:pPr lvl="1">
              <a:defRPr/>
            </a:pPr>
            <a:r>
              <a:rPr lang="en-US" altLang="en-US" sz="2200" dirty="0"/>
              <a:t>CMN is among the most successful notations ever</a:t>
            </a:r>
          </a:p>
          <a:p>
            <a:pPr lvl="1">
              <a:defRPr/>
            </a:pPr>
            <a:r>
              <a:rPr lang="mr-IN" altLang="en-US" sz="2200" dirty="0"/>
              <a:t>…</a:t>
            </a:r>
            <a:r>
              <a:rPr lang="en-US" altLang="en-US" sz="2200" dirty="0"/>
              <a:t>but also among the most complex and subtle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Music Notation vs. Math and Chinese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77200" cy="4648200"/>
          </a:xfrm>
        </p:spPr>
        <p:txBody>
          <a:bodyPr/>
          <a:lstStyle/>
          <a:p>
            <a:pPr marL="342900" lvl="1" indent="-342900">
              <a:buFontTx/>
              <a:buChar char="•"/>
              <a:defRPr/>
            </a:pPr>
            <a:r>
              <a:rPr lang="en-US" altLang="en-US" sz="2200" dirty="0"/>
              <a:t>Don’s dissertation: CMN more complex/subtle than mathematical notation or Chinese</a:t>
            </a:r>
          </a:p>
          <a:p>
            <a:pPr marL="742950" lvl="2" indent="-342900">
              <a:defRPr/>
            </a:pPr>
            <a:r>
              <a:rPr lang="en-US" altLang="en-US" dirty="0"/>
              <a:t>Typographic complexity, is relevant, not syntactic or semantic</a:t>
            </a:r>
          </a:p>
          <a:p>
            <a:pPr>
              <a:defRPr/>
            </a:pPr>
            <a:r>
              <a:rPr lang="en-US" altLang="en-US" sz="2200" dirty="0"/>
              <a:t>Chinese has a heck of a character set, but you just put the characters down in rows as with other languages</a:t>
            </a:r>
          </a:p>
          <a:p>
            <a:pPr>
              <a:defRPr/>
            </a:pPr>
            <a:r>
              <a:rPr lang="en-US" altLang="en-US" sz="2200" dirty="0"/>
              <a:t>Mathematical notation is a more serious opponent, but CMN is necessarily more complex because of constraints:</a:t>
            </a:r>
          </a:p>
          <a:p>
            <a:pPr lvl="1">
              <a:defRPr/>
            </a:pPr>
            <a:r>
              <a:rPr lang="en-US" altLang="en-US" sz="2200" dirty="0"/>
              <a:t>Music </a:t>
            </a:r>
            <a:r>
              <a:rPr lang="en-US" altLang="en-US" sz="2200" i="1" dirty="0"/>
              <a:t>must</a:t>
            </a:r>
            <a:r>
              <a:rPr lang="en-US" altLang="en-US" sz="2200" dirty="0"/>
              <a:t> be read in real time =&gt; as efficient as possible: “Omit Needless Symbols”</a:t>
            </a:r>
          </a:p>
          <a:p>
            <a:pPr lvl="1">
              <a:defRPr/>
            </a:pPr>
            <a:r>
              <a:rPr lang="en-US" altLang="en-US" sz="2200" dirty="0"/>
              <a:t>Ability to sight read music is important =&gt; no “macros”</a:t>
            </a:r>
          </a:p>
          <a:p>
            <a:pPr lvl="1">
              <a:defRPr/>
            </a:pPr>
            <a:r>
              <a:rPr lang="en-US" altLang="en-US" sz="2200" dirty="0"/>
              <a:t>Musician’s hands are full =&gt; minimize page turns</a:t>
            </a:r>
          </a:p>
          <a:p>
            <a:pPr lvl="1">
              <a:defRPr/>
            </a:pPr>
            <a:endParaRPr lang="en-US" altLang="en-US" sz="2200" dirty="0"/>
          </a:p>
          <a:p>
            <a:pPr lvl="1">
              <a:defRPr/>
            </a:pPr>
            <a:endParaRPr lang="en-US" altLang="en-US" sz="2200" dirty="0"/>
          </a:p>
          <a:p>
            <a:pPr lvl="1">
              <a:defRPr/>
            </a:pPr>
            <a:endParaRPr lang="en-US" altLang="en-US" sz="2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531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762000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cs typeface="+mj-cs"/>
              </a:rPr>
              <a:t>How to Read Music Without Really Trying 1</a:t>
            </a:r>
            <a:endParaRPr lang="en-US" altLang="en-US" dirty="0">
              <a:cs typeface="+mj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400" dirty="0">
                <a:cs typeface="+mn-cs"/>
              </a:rPr>
              <a:t>Basic parameters of a musical note</a:t>
            </a:r>
            <a:endParaRPr lang="en-US" altLang="en-US" sz="2000" dirty="0">
              <a:cs typeface="+mn-cs"/>
            </a:endParaRPr>
          </a:p>
          <a:p>
            <a:pPr lvl="1">
              <a:spcBef>
                <a:spcPts val="600"/>
              </a:spcBef>
              <a:buFontTx/>
              <a:buNone/>
              <a:defRPr/>
            </a:pPr>
            <a:r>
              <a:rPr lang="en-US" altLang="en-US" sz="2000" dirty="0"/>
              <a:t>1. </a:t>
            </a:r>
            <a:r>
              <a:rPr lang="en-US" altLang="en-US" sz="2000" i="1" dirty="0"/>
              <a:t>Pitch:</a:t>
            </a:r>
            <a:r>
              <a:rPr lang="en-US" altLang="en-US" sz="2000" dirty="0"/>
              <a:t> how high or low sound is</a:t>
            </a:r>
          </a:p>
          <a:p>
            <a:pPr lvl="1">
              <a:spcBef>
                <a:spcPts val="600"/>
              </a:spcBef>
              <a:buFontTx/>
              <a:buNone/>
              <a:defRPr/>
            </a:pPr>
            <a:r>
              <a:rPr lang="en-US" altLang="en-US" sz="2000" dirty="0"/>
              <a:t>2. </a:t>
            </a:r>
            <a:r>
              <a:rPr lang="en-US" altLang="en-US" sz="2000" i="1" dirty="0"/>
              <a:t>Duration: </a:t>
            </a:r>
            <a:r>
              <a:rPr lang="en-US" altLang="en-US" sz="2000" dirty="0"/>
              <a:t>how long the note lasts</a:t>
            </a:r>
          </a:p>
          <a:p>
            <a:pPr lvl="1">
              <a:spcBef>
                <a:spcPts val="600"/>
              </a:spcBef>
              <a:buFontTx/>
              <a:buNone/>
              <a:defRPr/>
            </a:pPr>
            <a:r>
              <a:rPr lang="en-US" altLang="en-US" sz="2000" dirty="0"/>
              <a:t>3. </a:t>
            </a:r>
            <a:r>
              <a:rPr lang="en-US" altLang="en-US" sz="2000" i="1" dirty="0"/>
              <a:t>Loudness: </a:t>
            </a:r>
            <a:r>
              <a:rPr lang="en-US" altLang="en-US" sz="2000" dirty="0"/>
              <a:t>perceptual analog of amplitude</a:t>
            </a:r>
            <a:endParaRPr lang="en-US" altLang="en-US" sz="2000" i="1" dirty="0"/>
          </a:p>
          <a:p>
            <a:pPr lvl="1">
              <a:spcBef>
                <a:spcPts val="600"/>
              </a:spcBef>
              <a:buFontTx/>
              <a:buNone/>
              <a:defRPr/>
            </a:pPr>
            <a:r>
              <a:rPr lang="en-US" altLang="en-US" sz="2000" dirty="0"/>
              <a:t>4. </a:t>
            </a:r>
            <a:r>
              <a:rPr lang="en-US" altLang="en-US" sz="2000" i="1" dirty="0"/>
              <a:t>Timbre</a:t>
            </a:r>
            <a:r>
              <a:rPr lang="en-US" altLang="en-US" sz="2000" dirty="0"/>
              <a:t> or tone quality</a:t>
            </a:r>
          </a:p>
          <a:p>
            <a:pPr>
              <a:defRPr/>
            </a:pPr>
            <a:r>
              <a:rPr lang="en-US" altLang="en-US" sz="2400" dirty="0">
                <a:cs typeface="+mn-cs"/>
              </a:rPr>
              <a:t>Above in decreasing order of importance for most Western music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391400" cy="762000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cs typeface="+mj-cs"/>
              </a:rPr>
              <a:t>How to Read Music Without Really Trying 2</a:t>
            </a:r>
            <a:endParaRPr lang="en-US" altLang="en-US" dirty="0">
              <a:cs typeface="+mj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22860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200" dirty="0">
                <a:cs typeface="+mn-cs"/>
              </a:rPr>
              <a:t>Principles of CMN</a:t>
            </a:r>
          </a:p>
          <a:p>
            <a:pPr lvl="1">
              <a:spcBef>
                <a:spcPts val="500"/>
              </a:spcBef>
              <a:buFontTx/>
              <a:buNone/>
              <a:defRPr/>
            </a:pPr>
            <a:r>
              <a:rPr lang="en-US" altLang="en-US" sz="1800" dirty="0"/>
              <a:t>1. </a:t>
            </a:r>
            <a:r>
              <a:rPr lang="en-US" altLang="en-US" sz="2000" i="1" dirty="0"/>
              <a:t>Pitch</a:t>
            </a:r>
            <a:r>
              <a:rPr lang="en-US" altLang="en-US" sz="2000" dirty="0"/>
              <a:t> on Y axis: clef gives offset (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altLang="ja-JP" sz="2000" dirty="0"/>
              <a:t>origin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altLang="en-US" sz="2000" dirty="0"/>
              <a:t>)</a:t>
            </a:r>
          </a:p>
          <a:p>
            <a:pPr lvl="1">
              <a:spcBef>
                <a:spcPts val="500"/>
              </a:spcBef>
              <a:buFontTx/>
              <a:buNone/>
              <a:defRPr/>
            </a:pPr>
            <a:r>
              <a:rPr lang="en-US" altLang="en-US" sz="2000" dirty="0"/>
              <a:t>2a. </a:t>
            </a:r>
            <a:r>
              <a:rPr lang="en-US" altLang="en-US" sz="2000" i="1" dirty="0"/>
              <a:t>Relative duration</a:t>
            </a:r>
            <a:r>
              <a:rPr lang="en-US" altLang="en-US" sz="2000" dirty="0"/>
              <a:t> indicated by note/rest shapes</a:t>
            </a:r>
          </a:p>
          <a:p>
            <a:pPr lvl="1">
              <a:spcBef>
                <a:spcPts val="500"/>
              </a:spcBef>
              <a:buFontTx/>
              <a:buNone/>
              <a:defRPr/>
            </a:pPr>
            <a:r>
              <a:rPr lang="en-US" altLang="en-US" sz="2000" dirty="0"/>
              <a:t>2b. Start times (sum of durations in the voice) on X axis</a:t>
            </a:r>
          </a:p>
          <a:p>
            <a:pPr lvl="1">
              <a:spcBef>
                <a:spcPts val="500"/>
              </a:spcBef>
              <a:buFontTx/>
              <a:buNone/>
              <a:defRPr/>
            </a:pPr>
            <a:r>
              <a:rPr lang="en-US" altLang="en-US" sz="2000" dirty="0"/>
              <a:t>3. </a:t>
            </a:r>
            <a:r>
              <a:rPr lang="en-US" altLang="en-US" sz="2000" i="1" dirty="0"/>
              <a:t>Loudness</a:t>
            </a:r>
            <a:r>
              <a:rPr lang="en-US" altLang="en-US" sz="2000" dirty="0"/>
              <a:t> indicated by signs like </a:t>
            </a:r>
            <a:r>
              <a:rPr lang="en-US" altLang="en-US" sz="2000" i="1" dirty="0"/>
              <a:t>p , mf , </a:t>
            </a:r>
            <a:r>
              <a:rPr lang="en-US" altLang="en-US" sz="2000" dirty="0"/>
              <a:t>etc.</a:t>
            </a:r>
          </a:p>
          <a:p>
            <a:pPr lvl="1">
              <a:spcBef>
                <a:spcPts val="500"/>
              </a:spcBef>
              <a:buFontTx/>
              <a:buNone/>
              <a:defRPr/>
            </a:pPr>
            <a:r>
              <a:rPr lang="en-US" altLang="en-US" sz="2000" dirty="0"/>
              <a:t>4. </a:t>
            </a:r>
            <a:r>
              <a:rPr lang="en-US" altLang="en-US" sz="2000" i="1" dirty="0"/>
              <a:t>Timbre </a:t>
            </a:r>
            <a:r>
              <a:rPr lang="en-US" altLang="en-US" sz="2000" dirty="0"/>
              <a:t>indicated with words like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altLang="en-US" sz="2000" dirty="0"/>
              <a:t>violin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altLang="en-US" sz="2000" dirty="0"/>
              <a:t>,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altLang="en-US" sz="2000" dirty="0"/>
              <a:t>horn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altLang="en-US" sz="2000" dirty="0"/>
              <a:t>,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altLang="en-US" sz="2000" dirty="0"/>
              <a:t>pizzicato</a:t>
            </a:r>
            <a:r>
              <a:rPr lang="ja-JP" altLang="en-US" sz="2000" dirty="0">
                <a:latin typeface="Arial"/>
              </a:rPr>
              <a:t>”</a:t>
            </a:r>
            <a:endParaRPr lang="en-US" alt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5715000"/>
            <a:ext cx="685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latin typeface="+mn-lt"/>
                <a:ea typeface="+mn-ea"/>
                <a:cs typeface="+mn-cs"/>
              </a:rPr>
              <a:t>But what if something changes </a:t>
            </a:r>
            <a:r>
              <a:rPr lang="en-US" sz="2200" i="1" dirty="0">
                <a:latin typeface="+mn-lt"/>
                <a:ea typeface="+mn-ea"/>
                <a:cs typeface="+mn-cs"/>
              </a:rPr>
              <a:t>during</a:t>
            </a:r>
            <a:r>
              <a:rPr lang="en-US" sz="2200" dirty="0">
                <a:latin typeface="+mn-lt"/>
                <a:ea typeface="+mn-ea"/>
                <a:cs typeface="+mn-cs"/>
              </a:rPr>
              <a:t> a note?</a:t>
            </a:r>
          </a:p>
        </p:txBody>
      </p:sp>
      <p:pic>
        <p:nvPicPr>
          <p:cNvPr id="6" name="Picture 5" descr="HindemithBnSonataN6_Norm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" y="3791712"/>
            <a:ext cx="7562088" cy="1847088"/>
          </a:xfrm>
          <a:prstGeom prst="rect">
            <a:avLst/>
          </a:prstGeom>
        </p:spPr>
      </p:pic>
      <p:pic>
        <p:nvPicPr>
          <p:cNvPr id="8" name="Picture 7" descr="Ngale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54152"/>
            <a:ext cx="536448" cy="5364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2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6934200" cy="914400"/>
          </a:xfrm>
        </p:spPr>
        <p:txBody>
          <a:bodyPr/>
          <a:lstStyle/>
          <a:p>
            <a:pPr>
              <a:defRPr/>
            </a:pPr>
            <a:r>
              <a:rPr lang="en-US" altLang="en-US" sz="3000" dirty="0">
                <a:cs typeface="+mj-cs"/>
              </a:rPr>
              <a:t>Adding </a:t>
            </a:r>
            <a:r>
              <a:rPr lang="en-US" altLang="en-US" sz="3000" dirty="0"/>
              <a:t>to Notation</a:t>
            </a:r>
            <a:r>
              <a:rPr lang="en-US" altLang="en-US" sz="4800" dirty="0"/>
              <a:t> </a:t>
            </a:r>
            <a:r>
              <a:rPr lang="en-US" altLang="en-US" sz="3000" dirty="0">
                <a:cs typeface="+mj-cs"/>
              </a:rPr>
              <a:t>Detail from Audio</a:t>
            </a:r>
            <a:endParaRPr lang="en-US" altLang="en-US" sz="2800" dirty="0">
              <a:cs typeface="+mj-cs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19050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400" dirty="0">
                <a:cs typeface="+mn-cs"/>
              </a:rPr>
              <a:t>CMN bias: no way to show what happens during a note (with very limited exceptions)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400" dirty="0">
                <a:cs typeface="+mn-cs"/>
              </a:rPr>
              <a:t>...but it  can be extended, e.g., with “</a:t>
            </a:r>
            <a:r>
              <a:rPr lang="en-US" altLang="en-US" sz="2400" dirty="0" err="1">
                <a:cs typeface="+mn-cs"/>
              </a:rPr>
              <a:t>notehead</a:t>
            </a:r>
            <a:r>
              <a:rPr lang="en-US" altLang="en-US" sz="2400" dirty="0">
                <a:cs typeface="+mn-cs"/>
              </a:rPr>
              <a:t> graphs”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400" dirty="0">
                <a:cs typeface="+mn-cs"/>
              </a:rPr>
              <a:t>From an experimental version of Nightingale:</a:t>
            </a:r>
            <a:endParaRPr lang="en-US" altLang="en-US" sz="1800" dirty="0">
              <a:cs typeface="+mn-cs"/>
            </a:endParaRPr>
          </a:p>
          <a:p>
            <a:pPr>
              <a:spcBef>
                <a:spcPts val="600"/>
              </a:spcBef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173415"/>
            <a:ext cx="7543800" cy="84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+mn-lt"/>
              </a:rPr>
              <a:t>Colors intended to show deviations from correct pitch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+mn-lt"/>
              </a:rPr>
              <a:t>...but could show changes in loudness, tone quality, etc.</a:t>
            </a:r>
          </a:p>
        </p:txBody>
      </p:sp>
      <p:pic>
        <p:nvPicPr>
          <p:cNvPr id="6" name="Picture 5" descr="HindemithBnSonataN6_NHG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" y="3334512"/>
            <a:ext cx="7598664" cy="1847088"/>
          </a:xfrm>
          <a:prstGeom prst="rect">
            <a:avLst/>
          </a:prstGeom>
        </p:spPr>
      </p:pic>
      <p:pic>
        <p:nvPicPr>
          <p:cNvPr id="3" name="Picture 2" descr="Ngale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30352"/>
            <a:ext cx="536448" cy="5364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31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000" dirty="0">
                <a:cs typeface="+mj-cs"/>
              </a:rPr>
              <a:t>Motivation: Audio-to-Audio Music Retrieval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700" dirty="0" err="1">
                <a:cs typeface="+mn-cs"/>
              </a:rPr>
              <a:t>Shazam</a:t>
            </a:r>
            <a:r>
              <a:rPr lang="en-US" altLang="en-US" sz="2700" dirty="0">
                <a:cs typeface="+mn-cs"/>
              </a:rPr>
              <a:t> (Wang, 2003): “just hit 2580 on your mobile phone and identify music</a:t>
            </a:r>
            <a:r>
              <a:rPr lang="ja-JP" altLang="en-US" sz="2700" dirty="0">
                <a:latin typeface="Arial"/>
                <a:cs typeface="+mn-cs"/>
              </a:rPr>
              <a:t>”</a:t>
            </a:r>
            <a:endParaRPr lang="en-US" altLang="en-US" sz="2700" dirty="0">
              <a:cs typeface="+mn-cs"/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altLang="en-US" dirty="0">
                <a:cs typeface="+mn-cs"/>
              </a:rPr>
              <a:t>Query: 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dirty="0">
                <a:cs typeface="+mn-cs"/>
              </a:rPr>
              <a:t>Match: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2700" dirty="0">
                <a:cs typeface="+mn-cs"/>
              </a:rPr>
              <a:t>Have they solved all the problems of music IR? No, (almost) none!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700" dirty="0">
                <a:cs typeface="+mn-cs"/>
              </a:rPr>
              <a:t>Reason: desired signal &amp; match are identical =&gt; no time warping, let alone higher-level problems (perception/cognition)</a:t>
            </a:r>
          </a:p>
        </p:txBody>
      </p:sp>
      <p:sp>
        <p:nvSpPr>
          <p:cNvPr id="20484" name="AutoShape 1028">
            <a:hlinkClick r:id="" action="ppaction://noaction" highlightClick="1">
              <a:snd r:embed="rId3" name="slide31a.wav"/>
            </a:hlinkClick>
          </p:cNvPr>
          <p:cNvSpPr>
            <a:spLocks noChangeAspect="1" noChangeArrowheads="1"/>
          </p:cNvSpPr>
          <p:nvPr/>
        </p:nvSpPr>
        <p:spPr bwMode="auto">
          <a:xfrm>
            <a:off x="2743200" y="2476500"/>
            <a:ext cx="342900" cy="342900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1" dirty="0">
              <a:cs typeface="+mn-cs"/>
            </a:endParaRPr>
          </a:p>
        </p:txBody>
      </p:sp>
      <p:sp>
        <p:nvSpPr>
          <p:cNvPr id="20485" name="AutoShape 1029">
            <a:hlinkClick r:id="" action="ppaction://noaction" highlightClick="1">
              <a:snd r:embed="rId4" name="slide31b.wav"/>
            </a:hlinkClick>
          </p:cNvPr>
          <p:cNvSpPr>
            <a:spLocks noChangeAspect="1" noChangeArrowheads="1"/>
          </p:cNvSpPr>
          <p:nvPr/>
        </p:nvSpPr>
        <p:spPr bwMode="auto">
          <a:xfrm>
            <a:off x="2743200" y="3005328"/>
            <a:ext cx="347472" cy="347472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444" y="27234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792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+mj-cs"/>
              </a:rPr>
              <a:t>You Are Here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153400" cy="4648200"/>
          </a:xfrm>
        </p:spPr>
        <p:txBody>
          <a:bodyPr/>
          <a:lstStyle/>
          <a:p>
            <a:pPr marL="571500" indent="-571500">
              <a:buNone/>
              <a:defRPr/>
            </a:pPr>
            <a:r>
              <a:rPr lang="en-US" altLang="en-US" sz="2700" dirty="0"/>
              <a:t>I. Music Is An Art. What Else Is It?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dirty="0"/>
              <a:t>II. Music Representation: Audio, Events, Notation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b="1" dirty="0">
                <a:solidFill>
                  <a:schemeClr val="accent2"/>
                </a:solidFill>
                <a:cs typeface="+mn-cs"/>
              </a:rPr>
              <a:t>III. Music Retrieval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dirty="0">
                <a:cs typeface="+mn-cs"/>
              </a:rPr>
              <a:t>IV. Conclusions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dirty="0"/>
              <a:t>Audio-to-Audio Music Retrieval: No Explicit Structure Needed</a:t>
            </a:r>
            <a:endParaRPr lang="en-US" altLang="en-US" sz="2800" dirty="0">
              <a:cs typeface="+mj-cs"/>
            </a:endParaRP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700" dirty="0" err="1"/>
              <a:t>Shazam</a:t>
            </a:r>
            <a:r>
              <a:rPr lang="en-US" altLang="en-US" sz="2700" dirty="0"/>
              <a:t> (Wang, 2003): “just hit 2580 on your mobile phone and identify music</a:t>
            </a:r>
            <a:r>
              <a:rPr lang="ja-JP" altLang="en-US" sz="2700" dirty="0">
                <a:latin typeface="Arial"/>
                <a:cs typeface="+mn-cs"/>
              </a:rPr>
              <a:t>”</a:t>
            </a:r>
            <a:endParaRPr lang="en-US" altLang="en-US" sz="2700" dirty="0">
              <a:cs typeface="+mn-cs"/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altLang="en-US" dirty="0">
                <a:cs typeface="+mn-cs"/>
              </a:rPr>
              <a:t>Query: 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dirty="0">
                <a:cs typeface="+mn-cs"/>
              </a:rPr>
              <a:t>Match: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2700" dirty="0">
                <a:cs typeface="+mn-cs"/>
              </a:rPr>
              <a:t>Have they solved all the problems of music IR? No, (almost) none!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700" dirty="0">
                <a:cs typeface="+mn-cs"/>
              </a:rPr>
              <a:t>Reason: desired signal &amp; match are identical =&gt; no time warping, let alone higher-level problems (perception/cognition)</a:t>
            </a:r>
          </a:p>
        </p:txBody>
      </p:sp>
      <p:sp>
        <p:nvSpPr>
          <p:cNvPr id="20484" name="AutoShape 1028">
            <a:hlinkClick r:id="" action="ppaction://noaction" highlightClick="1">
              <a:snd r:embed="rId3" name="slide31a.wav"/>
            </a:hlinkClick>
          </p:cNvPr>
          <p:cNvSpPr>
            <a:spLocks noChangeAspect="1" noChangeArrowheads="1"/>
          </p:cNvSpPr>
          <p:nvPr/>
        </p:nvSpPr>
        <p:spPr bwMode="auto">
          <a:xfrm>
            <a:off x="2743200" y="2476500"/>
            <a:ext cx="342900" cy="342900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1" dirty="0">
              <a:cs typeface="+mn-cs"/>
            </a:endParaRPr>
          </a:p>
        </p:txBody>
      </p:sp>
      <p:sp>
        <p:nvSpPr>
          <p:cNvPr id="20485" name="AutoShape 1029">
            <a:hlinkClick r:id="" action="ppaction://noaction" highlightClick="1">
              <a:snd r:embed="rId4" name="slide31b.wav"/>
            </a:hlinkClick>
          </p:cNvPr>
          <p:cNvSpPr>
            <a:spLocks noChangeAspect="1" noChangeArrowheads="1"/>
          </p:cNvSpPr>
          <p:nvPr/>
        </p:nvSpPr>
        <p:spPr bwMode="auto">
          <a:xfrm>
            <a:off x="2743200" y="3005328"/>
            <a:ext cx="347472" cy="347472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444" y="27234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551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239000" cy="533400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solidFill>
                  <a:schemeClr val="tx1"/>
                </a:solidFill>
                <a:cs typeface="+mj-cs"/>
              </a:rPr>
              <a:t>Similarity Scale for Content-Based Music IR</a:t>
            </a:r>
            <a:endParaRPr lang="en-US" altLang="en-US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90800"/>
            <a:ext cx="7772400" cy="34290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900" dirty="0">
                <a:cs typeface="+mn-cs"/>
              </a:rPr>
              <a:t>1. </a:t>
            </a:r>
            <a:r>
              <a:rPr lang="en-US" altLang="en-US" sz="1900" dirty="0">
                <a:solidFill>
                  <a:srgbClr val="0000FF"/>
                </a:solidFill>
                <a:cs typeface="+mn-cs"/>
              </a:rPr>
              <a:t>Same music, arrangement, performance, &amp; recording </a:t>
            </a:r>
            <a:r>
              <a:rPr lang="en-US" altLang="en-US" sz="1900" i="1" dirty="0">
                <a:cs typeface="+mn-cs"/>
              </a:rPr>
              <a:t>(</a:t>
            </a:r>
            <a:r>
              <a:rPr lang="en-US" altLang="en-US" sz="1900" i="1" dirty="0" err="1">
                <a:cs typeface="+mn-cs"/>
              </a:rPr>
              <a:t>Shazam</a:t>
            </a:r>
            <a:r>
              <a:rPr lang="en-US" altLang="en-US" sz="1900" i="1" dirty="0">
                <a:cs typeface="+mn-cs"/>
              </a:rPr>
              <a:t>)</a:t>
            </a:r>
            <a:endParaRPr lang="en-US" altLang="en-US" sz="1900" dirty="0">
              <a:cs typeface="+mn-cs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900" dirty="0">
                <a:cs typeface="+mn-cs"/>
              </a:rPr>
              <a:t>2. </a:t>
            </a:r>
            <a:r>
              <a:rPr lang="en-US" altLang="en-US" sz="1900" dirty="0">
                <a:solidFill>
                  <a:srgbClr val="0000FF"/>
                </a:solidFill>
                <a:cs typeface="+mn-cs"/>
              </a:rPr>
              <a:t>Same music, arrangement, performance</a:t>
            </a:r>
            <a:r>
              <a:rPr lang="en-US" altLang="en-US" sz="1900" dirty="0">
                <a:cs typeface="+mn-cs"/>
              </a:rPr>
              <a:t>; different recording </a:t>
            </a:r>
            <a:r>
              <a:rPr lang="en-US" altLang="en-US" sz="1900" i="1" dirty="0">
                <a:cs typeface="+mn-cs"/>
              </a:rPr>
              <a:t>(Dead)</a:t>
            </a: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900" dirty="0">
                <a:cs typeface="+mn-cs"/>
              </a:rPr>
              <a:t>3. </a:t>
            </a:r>
            <a:r>
              <a:rPr lang="en-US" altLang="en-US" sz="1900" dirty="0">
                <a:solidFill>
                  <a:srgbClr val="0000FF"/>
                </a:solidFill>
                <a:cs typeface="+mn-cs"/>
              </a:rPr>
              <a:t>Same music, arrangement</a:t>
            </a:r>
            <a:r>
              <a:rPr lang="en-US" altLang="en-US" sz="1900" dirty="0">
                <a:cs typeface="+mn-cs"/>
              </a:rPr>
              <a:t>; different performance, recording </a:t>
            </a:r>
            <a:r>
              <a:rPr lang="en-US" altLang="en-US" sz="1600" i="1" dirty="0">
                <a:cs typeface="+mn-cs"/>
              </a:rPr>
              <a:t>(OMRAS)</a:t>
            </a: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900" b="1" dirty="0">
                <a:solidFill>
                  <a:srgbClr val="000000"/>
                </a:solidFill>
                <a:cs typeface="+mn-cs"/>
              </a:rPr>
              <a:t>4</a:t>
            </a:r>
            <a:r>
              <a:rPr lang="en-US" altLang="en-US" sz="1900" dirty="0">
                <a:solidFill>
                  <a:srgbClr val="000000"/>
                </a:solidFill>
                <a:cs typeface="+mn-cs"/>
              </a:rPr>
              <a:t>. </a:t>
            </a:r>
            <a:r>
              <a:rPr lang="en-US" altLang="en-US" sz="1900" dirty="0">
                <a:solidFill>
                  <a:srgbClr val="0000FF"/>
                </a:solidFill>
                <a:cs typeface="+mn-cs"/>
              </a:rPr>
              <a:t>Same music</a:t>
            </a:r>
            <a:r>
              <a:rPr lang="en-US" altLang="en-US" sz="1900" dirty="0">
                <a:solidFill>
                  <a:srgbClr val="000000"/>
                </a:solidFill>
                <a:cs typeface="+mn-cs"/>
              </a:rPr>
              <a:t>, different arrangement; or different but closely-related music</a:t>
            </a:r>
            <a:r>
              <a:rPr lang="en-US" altLang="en-US" sz="1900" b="1" dirty="0">
                <a:solidFill>
                  <a:srgbClr val="000000"/>
                </a:solidFill>
                <a:cs typeface="+mn-cs"/>
              </a:rPr>
              <a:t>,</a:t>
            </a:r>
            <a:r>
              <a:rPr lang="en-US" altLang="en-US" sz="1900" dirty="0">
                <a:solidFill>
                  <a:srgbClr val="000000"/>
                </a:solidFill>
                <a:cs typeface="+mn-cs"/>
              </a:rPr>
              <a:t> e.g., simpler variations (Mozart “Twinkle” Variations, etc.), many covers, minor revs. </a:t>
            </a:r>
            <a:r>
              <a:rPr lang="en-US" altLang="en-US" sz="1900" i="1" dirty="0">
                <a:solidFill>
                  <a:srgbClr val="000000"/>
                </a:solidFill>
                <a:cs typeface="+mn-cs"/>
              </a:rPr>
              <a:t>(mainstream early music IR research)</a:t>
            </a:r>
            <a:endParaRPr lang="en-US" altLang="en-US" sz="1900" dirty="0">
              <a:cs typeface="+mn-cs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900" dirty="0">
                <a:cs typeface="+mn-cs"/>
              </a:rPr>
              <a:t>5. Different &amp; less closely-related music: freer variations (Brahms, jazz, etc.) , extensive revisions, wilder covers (Hendrix in Part I) </a:t>
            </a:r>
            <a:r>
              <a:rPr lang="en-US" altLang="en-US" sz="1900" i="1" dirty="0">
                <a:cs typeface="+mn-cs"/>
              </a:rPr>
              <a:t>(AI/</a:t>
            </a:r>
            <a:r>
              <a:rPr lang="en-US" altLang="en-US" sz="1900" i="1" dirty="0" err="1">
                <a:cs typeface="+mn-cs"/>
              </a:rPr>
              <a:t>Spotify</a:t>
            </a:r>
            <a:r>
              <a:rPr lang="en-US" altLang="en-US" sz="1900" i="1" dirty="0">
                <a:cs typeface="+mn-cs"/>
              </a:rPr>
              <a:t>)</a:t>
            </a:r>
            <a:endParaRPr lang="en-US" altLang="en-US" sz="1900" dirty="0">
              <a:cs typeface="+mn-cs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900" dirty="0">
                <a:cs typeface="+mn-cs"/>
              </a:rPr>
              <a:t>6. Music in same genre, etc.</a:t>
            </a:r>
            <a:r>
              <a:rPr lang="en-US" altLang="en-US" sz="1900" i="1" dirty="0">
                <a:cs typeface="+mn-cs"/>
              </a:rPr>
              <a:t> (AI; </a:t>
            </a:r>
            <a:r>
              <a:rPr lang="en-US" altLang="en-US" sz="1900" i="1" dirty="0" err="1"/>
              <a:t>Spotify</a:t>
            </a:r>
            <a:r>
              <a:rPr lang="en-US" altLang="en-US" sz="1900" i="1" dirty="0"/>
              <a:t>?</a:t>
            </a:r>
            <a:r>
              <a:rPr lang="en-US" altLang="en-US" sz="1900" i="1" dirty="0">
                <a:cs typeface="+mn-cs"/>
              </a:rPr>
              <a:t>)</a:t>
            </a:r>
            <a:endParaRPr lang="en-US" altLang="en-US" sz="1900" dirty="0">
              <a:cs typeface="+mn-cs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900" dirty="0">
                <a:cs typeface="+mn-cs"/>
              </a:rPr>
              <a:t>7. Music influenced by other music</a:t>
            </a:r>
            <a:r>
              <a:rPr lang="en-US" altLang="en-US" sz="1900" i="1" dirty="0">
                <a:cs typeface="+mn-cs"/>
              </a:rPr>
              <a:t> (AGI</a:t>
            </a:r>
            <a:r>
              <a:rPr lang="en-US" altLang="en-US" sz="1900" i="1" dirty="0"/>
              <a:t>; GPT-5 or -6 or X?)</a:t>
            </a:r>
            <a:endParaRPr lang="en-US" altLang="en-US" sz="1900" i="1" dirty="0">
              <a:cs typeface="+mn-cs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09600" y="1371600"/>
            <a:ext cx="7924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9300" indent="-292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200" dirty="0">
                <a:latin typeface="Palatino" charset="0"/>
                <a:cs typeface="+mn-cs"/>
              </a:rPr>
              <a:t>Categories describe what</a:t>
            </a:r>
            <a:r>
              <a:rPr lang="en-US" altLang="en-US" sz="2200" dirty="0">
                <a:latin typeface="Arial"/>
                <a:cs typeface="+mn-cs"/>
              </a:rPr>
              <a:t>’</a:t>
            </a:r>
            <a:r>
              <a:rPr lang="en-US" altLang="en-US" sz="2200" dirty="0">
                <a:latin typeface="Palatino" charset="0"/>
                <a:cs typeface="+mn-cs"/>
              </a:rPr>
              <a:t>s in common between query and items in corpus being searched (closest to most distant)</a:t>
            </a:r>
          </a:p>
          <a:p>
            <a:pPr marL="457200" lvl="1" indent="0">
              <a:defRPr/>
            </a:pPr>
            <a:r>
              <a:rPr lang="en-US" altLang="en-US" sz="1800" dirty="0">
                <a:latin typeface="Palatino" charset="0"/>
                <a:cs typeface="+mn-cs"/>
              </a:rPr>
              <a:t> </a:t>
            </a:r>
            <a:r>
              <a:rPr lang="en-US" altLang="en-US" sz="1900" dirty="0">
                <a:latin typeface="Palatino" charset="0"/>
                <a:cs typeface="+mn-cs"/>
              </a:rPr>
              <a:t>NB: If in notation form, performance &amp; recording don’t apply.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pic>
        <p:nvPicPr>
          <p:cNvPr id="4" name="Picture 3" descr="iTunes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492760"/>
            <a:ext cx="502920" cy="497840"/>
          </a:xfrm>
          <a:prstGeom prst="rect">
            <a:avLst/>
          </a:prstGeom>
        </p:spPr>
      </p:pic>
      <p:pic>
        <p:nvPicPr>
          <p:cNvPr id="3" name="Mozart_TwinkleVariations_0-249sec(128K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4165600"/>
            <a:ext cx="406400" cy="406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9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275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315200" cy="762000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cs typeface="+mj-cs"/>
              </a:rPr>
              <a:t>OMRAS Polyphonic Audio Music IR: Requires Event Representation</a:t>
            </a:r>
            <a:endParaRPr lang="en-US" altLang="en-US" sz="2400" dirty="0">
              <a:cs typeface="+mj-cs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4699000"/>
            <a:ext cx="5205413" cy="12446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en-US" sz="2000" dirty="0">
                <a:cs typeface="+mn-cs"/>
              </a:rPr>
              <a:t>Query (audio -&gt; MIDI)</a:t>
            </a:r>
          </a:p>
          <a:p>
            <a:pPr>
              <a:spcBef>
                <a:spcPts val="0"/>
              </a:spcBef>
              <a:defRPr/>
            </a:pPr>
            <a:endParaRPr lang="en-US" altLang="en-US" sz="2000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2000" dirty="0">
                <a:cs typeface="+mn-cs"/>
              </a:rPr>
              <a:t>Match (original audio recording)</a:t>
            </a:r>
          </a:p>
        </p:txBody>
      </p:sp>
      <p:sp>
        <p:nvSpPr>
          <p:cNvPr id="46084" name="AutoShape 4">
            <a:hlinkClick r:id="" action="ppaction://noaction" highlightClick="1">
              <a:snd r:embed="rId3" name="Prelude_15.wav"/>
            </a:hlinkClick>
          </p:cNvPr>
          <p:cNvSpPr>
            <a:spLocks noChangeAspect="1" noChangeArrowheads="1"/>
          </p:cNvSpPr>
          <p:nvPr/>
        </p:nvSpPr>
        <p:spPr bwMode="auto">
          <a:xfrm>
            <a:off x="5943600" y="5410208"/>
            <a:ext cx="355997" cy="355997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5" name="AutoShape 5">
            <a:hlinkClick r:id="" action="ppaction://noaction" highlightClick="1">
              <a:snd r:embed="rId4" name="Prelude15_giga.gm.wav"/>
            </a:hlinkClick>
          </p:cNvPr>
          <p:cNvSpPr>
            <a:spLocks noChangeAspect="1" noChangeArrowheads="1"/>
          </p:cNvSpPr>
          <p:nvPr/>
        </p:nvSpPr>
        <p:spPr bwMode="auto">
          <a:xfrm>
            <a:off x="5943600" y="4724406"/>
            <a:ext cx="356616" cy="356616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609600" y="1371600"/>
            <a:ext cx="7924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Aft>
                <a:spcPts val="200"/>
              </a:spcAft>
              <a:buFontTx/>
              <a:buChar char="•"/>
              <a:defRPr/>
            </a:pPr>
            <a:r>
              <a:rPr lang="en-US" altLang="en-US" sz="2200" dirty="0">
                <a:latin typeface="Palatino" charset="0"/>
                <a:cs typeface="+mn-cs"/>
              </a:rPr>
              <a:t> Ca. 2004; started with recordings of Bach preludes &amp; fugues</a:t>
            </a:r>
          </a:p>
          <a:p>
            <a:pPr>
              <a:spcAft>
                <a:spcPts val="200"/>
              </a:spcAft>
              <a:buFontTx/>
              <a:buChar char="•"/>
              <a:defRPr/>
            </a:pPr>
            <a:r>
              <a:rPr lang="en-US" altLang="en-US" sz="2200" dirty="0">
                <a:latin typeface="Palatino" charset="0"/>
                <a:cs typeface="+mn-cs"/>
              </a:rPr>
              <a:t> Did polyphonic (several notes at once) music recognition to convert to events</a:t>
            </a:r>
          </a:p>
          <a:p>
            <a:pPr lvl="1">
              <a:spcAft>
                <a:spcPts val="200"/>
              </a:spcAft>
              <a:buFontTx/>
              <a:buChar char="•"/>
              <a:defRPr/>
            </a:pPr>
            <a:r>
              <a:rPr lang="en-US" sz="2000" dirty="0">
                <a:latin typeface="Palatino" charset="0"/>
                <a:cs typeface="+mn-cs"/>
              </a:rPr>
              <a:t> Converted results to MIDI &amp; used as queries against database of ca. 3000 pieces in MIDI form</a:t>
            </a:r>
          </a:p>
          <a:p>
            <a:pPr lvl="1">
              <a:spcAft>
                <a:spcPts val="200"/>
              </a:spcAft>
              <a:buFontTx/>
              <a:buChar char="•"/>
              <a:defRPr/>
            </a:pPr>
            <a:r>
              <a:rPr lang="en-US" sz="2000" dirty="0">
                <a:latin typeface="Palatino" charset="0"/>
                <a:cs typeface="+mn-cs"/>
              </a:rPr>
              <a:t> Example: one of worst-sounding cases: Prelude in G Major from Well-Tempered Clavier, Book I</a:t>
            </a:r>
          </a:p>
          <a:p>
            <a:pPr lvl="1">
              <a:spcAft>
                <a:spcPts val="200"/>
              </a:spcAft>
              <a:buFontTx/>
              <a:buChar char="•"/>
              <a:defRPr/>
            </a:pPr>
            <a:r>
              <a:rPr lang="en-US" sz="2000" dirty="0">
                <a:latin typeface="Palatino" charset="0"/>
                <a:cs typeface="+mn-cs"/>
              </a:rPr>
              <a:t> Outcome: the actual piece was ranked 1st</a:t>
            </a:r>
            <a:endParaRPr lang="en-US" sz="2000" dirty="0">
              <a:cs typeface="+mn-cs"/>
            </a:endParaRPr>
          </a:p>
          <a:p>
            <a:pPr>
              <a:spcAft>
                <a:spcPts val="200"/>
              </a:spcAft>
              <a:buFontTx/>
              <a:buChar char="•"/>
              <a:defRPr/>
            </a:pPr>
            <a:r>
              <a:rPr lang="en-US" dirty="0">
                <a:cs typeface="+mn-cs"/>
              </a:rPr>
              <a:t> </a:t>
            </a:r>
            <a:r>
              <a:rPr lang="en-US" sz="2200" dirty="0">
                <a:latin typeface="Palatino" charset="0"/>
                <a:cs typeface="+mn-cs"/>
              </a:rPr>
              <a:t>Models built from notation database, but note data only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dirty="0">
                <a:cs typeface="+mj-cs"/>
              </a:rPr>
              <a:t>Music-IR Problems that Need More Structure</a:t>
            </a:r>
            <a:endParaRPr lang="en-US" altLang="en-US" dirty="0">
              <a:cs typeface="+mj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dirty="0">
                <a:cs typeface="+mn-cs"/>
              </a:rPr>
              <a:t>Joan Public’s problem: find a song, given some of the melody and some lyrics</a:t>
            </a:r>
          </a:p>
          <a:p>
            <a:pPr lvl="1">
              <a:spcBef>
                <a:spcPts val="300"/>
              </a:spcBef>
              <a:defRPr/>
            </a:pPr>
            <a:r>
              <a:rPr lang="en-US" altLang="en-US" sz="2000" dirty="0"/>
              <a:t>Needs notes and text (lyrics)</a:t>
            </a:r>
          </a:p>
          <a:p>
            <a:pPr lvl="1">
              <a:defRPr/>
            </a:pPr>
            <a:r>
              <a:rPr lang="en-US" altLang="en-US" sz="2000" dirty="0"/>
              <a:t>Common question for music librarians (formerly?)</a:t>
            </a:r>
          </a:p>
          <a:p>
            <a:pPr>
              <a:defRPr/>
            </a:pPr>
            <a:r>
              <a:rPr lang="en-US" altLang="en-US" sz="2400" dirty="0">
                <a:cs typeface="+mn-cs"/>
              </a:rPr>
              <a:t>Jean Public’s problem: find music they’re likely to like, given examples of music they do like</a:t>
            </a:r>
          </a:p>
          <a:p>
            <a:pPr>
              <a:defRPr/>
            </a:pPr>
            <a:r>
              <a:rPr lang="en-US" altLang="en-US" sz="2400" dirty="0">
                <a:cs typeface="+mn-cs"/>
              </a:rPr>
              <a:t>Music scholar’s problem: authorship/origin of works in manuscripts</a:t>
            </a:r>
          </a:p>
          <a:p>
            <a:pPr lvl="1">
              <a:defRPr/>
            </a:pPr>
            <a:r>
              <a:rPr lang="en-US" altLang="en-US" sz="2000" dirty="0"/>
              <a:t>Full symbolic data is important, even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altLang="en-US" sz="2000" dirty="0"/>
              <a:t>insignificant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altLang="en-US" sz="2000" dirty="0"/>
              <a:t> details of notation (John Howard)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Semantics in Music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700" dirty="0">
                <a:cs typeface="+mn-cs"/>
              </a:rPr>
              <a:t>Meaning = </a:t>
            </a:r>
            <a:r>
              <a:rPr lang="en-US" altLang="en-US" sz="2700" i="1" dirty="0">
                <a:cs typeface="+mn-cs"/>
              </a:rPr>
              <a:t>denotation</a:t>
            </a:r>
            <a:r>
              <a:rPr lang="en-US" altLang="en-US" sz="2700" dirty="0">
                <a:cs typeface="+mn-cs"/>
              </a:rPr>
              <a:t> (explicit, well-defined)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700" dirty="0">
                <a:cs typeface="+mn-cs"/>
              </a:rPr>
              <a:t>...plus </a:t>
            </a:r>
            <a:r>
              <a:rPr lang="en-US" altLang="en-US" sz="2700" i="1" dirty="0">
                <a:cs typeface="+mn-cs"/>
              </a:rPr>
              <a:t>connotation</a:t>
            </a:r>
            <a:r>
              <a:rPr lang="en-US" altLang="en-US" sz="2700" dirty="0">
                <a:cs typeface="+mn-cs"/>
              </a:rPr>
              <a:t> (implicit, ill-defined)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700" dirty="0">
                <a:cs typeface="+mn-cs"/>
              </a:rPr>
              <a:t>In text: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dirty="0"/>
              <a:t>Two </a:t>
            </a:r>
            <a:r>
              <a:rPr lang="en-US" altLang="en-US" dirty="0">
                <a:latin typeface="Arial"/>
              </a:rPr>
              <a:t>“</a:t>
            </a:r>
            <a:r>
              <a:rPr lang="en-US" altLang="en-US" dirty="0"/>
              <a:t>definitions</a:t>
            </a:r>
            <a:r>
              <a:rPr lang="en-US" altLang="en-US" dirty="0">
                <a:latin typeface="Arial"/>
              </a:rPr>
              <a:t>”</a:t>
            </a:r>
            <a:r>
              <a:rPr lang="en-US" altLang="en-US" dirty="0"/>
              <a:t> of pig: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en-US" dirty="0"/>
              <a:t>1. Mammal with short legs, cloven hoofs, bristly hair, and a cartilaginous snout used for digging (dictionary)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en-US" dirty="0"/>
              <a:t>2. Ugh! Dirty, evil-smelling creatures, wallowing in filthy sties! (Hayakawa &amp; Hayakawa example)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dirty="0"/>
              <a:t>Prose is mostly</a:t>
            </a:r>
            <a:r>
              <a:rPr lang="en-US" altLang="en-US" dirty="0">
                <a:latin typeface="Arial"/>
              </a:rPr>
              <a:t> </a:t>
            </a:r>
            <a:r>
              <a:rPr lang="en-US" altLang="en-US" dirty="0"/>
              <a:t>denotation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dirty="0"/>
              <a:t>Poetry is art =&gt; connotation much more important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700" dirty="0">
                <a:cs typeface="+mn-cs"/>
              </a:rPr>
              <a:t>Music is always art, &amp; almost all connotation!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019800" cy="914400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2800" dirty="0">
                <a:cs typeface="+mj-cs"/>
              </a:rPr>
              <a:t>Why is Musical Information Hard to Handle?</a:t>
            </a:r>
            <a:endParaRPr lang="en-US" altLang="en-US" dirty="0">
              <a:cs typeface="+mj-cs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267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altLang="en-US" sz="2200" dirty="0"/>
              <a:t>Polyphony: </a:t>
            </a:r>
            <a:r>
              <a:rPr lang="ja-JP" altLang="en-US" sz="2200" dirty="0">
                <a:latin typeface="Arial"/>
              </a:rPr>
              <a:t>“</a:t>
            </a:r>
            <a:r>
              <a:rPr lang="en-US" altLang="en-US" sz="2200" dirty="0"/>
              <a:t>parallel</a:t>
            </a:r>
            <a:r>
              <a:rPr lang="ja-JP" altLang="en-US" sz="2200" dirty="0">
                <a:latin typeface="Arial"/>
              </a:rPr>
              <a:t>”</a:t>
            </a:r>
            <a:r>
              <a:rPr lang="en-US" altLang="en-US" sz="2200" dirty="0"/>
              <a:t> independent voices, something like characters in a play </a:t>
            </a:r>
            <a:r>
              <a:rPr lang="en-US" altLang="en-US" sz="2200" i="1" dirty="0"/>
              <a:t>(all representations)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altLang="en-US" sz="2000" dirty="0"/>
              <a:t>“Music is fundamentally 2-dimensional”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en-US" sz="2200" dirty="0"/>
              <a:t>Connotations are always important </a:t>
            </a:r>
            <a:r>
              <a:rPr lang="en-US" altLang="en-US" sz="2200" i="1" dirty="0"/>
              <a:t>(all representations)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en-US" sz="2200" dirty="0"/>
              <a:t>Recognizing notes </a:t>
            </a:r>
            <a:r>
              <a:rPr lang="en-US" altLang="en-US" sz="2200" i="1" dirty="0"/>
              <a:t>(audio only)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en-US" sz="2200" dirty="0">
                <a:cs typeface="+mn-cs"/>
              </a:rPr>
              <a:t>Units of meaning: not clear anything is analogous to words </a:t>
            </a:r>
            <a:r>
              <a:rPr lang="en-US" altLang="en-US" sz="2200" i="1" dirty="0">
                <a:cs typeface="+mn-cs"/>
              </a:rPr>
              <a:t>(all representations—NEW TO US 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en-US" sz="2200" dirty="0"/>
              <a:t>Melodic similarity (</a:t>
            </a:r>
            <a:r>
              <a:rPr lang="en-US" altLang="en-US" sz="2200" i="1" dirty="0"/>
              <a:t>all representations—NEW)</a:t>
            </a:r>
            <a:endParaRPr lang="en-US" altLang="en-US" sz="2200" i="1" dirty="0">
              <a:cs typeface="+mn-cs"/>
            </a:endParaRPr>
          </a:p>
          <a:p>
            <a:pPr>
              <a:buFontTx/>
              <a:buNone/>
              <a:defRPr/>
            </a:pPr>
            <a:endParaRPr lang="en-US" altLang="en-US" sz="2400" dirty="0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6019800" cy="609600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3000" dirty="0"/>
              <a:t>Problem 4: </a:t>
            </a:r>
            <a:r>
              <a:rPr lang="en-US" altLang="en-US" sz="3000" dirty="0">
                <a:cs typeface="+mj-cs"/>
              </a:rPr>
              <a:t>Units of Meaning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419600"/>
          </a:xfrm>
        </p:spPr>
        <p:txBody>
          <a:bodyPr/>
          <a:lstStyle/>
          <a:p>
            <a:pPr>
              <a:defRPr/>
            </a:pPr>
            <a:r>
              <a:rPr lang="en-US" altLang="en-US" sz="2000" dirty="0">
                <a:cs typeface="+mn-cs"/>
              </a:rPr>
              <a:t>Not clear anything in music is analogous to words</a:t>
            </a:r>
            <a:r>
              <a:rPr lang="en-US" altLang="en-US" sz="2400" dirty="0">
                <a:cs typeface="+mn-cs"/>
              </a:rPr>
              <a:t> </a:t>
            </a:r>
            <a:endParaRPr lang="en-US" altLang="en-US" sz="2000" dirty="0">
              <a:cs typeface="+mn-cs"/>
            </a:endParaRPr>
          </a:p>
          <a:p>
            <a:pPr lvl="1">
              <a:defRPr/>
            </a:pPr>
            <a:r>
              <a:rPr lang="en-US" altLang="en-US" sz="1800" dirty="0"/>
              <a:t>No explicit delimiters (like Chinese)</a:t>
            </a:r>
          </a:p>
          <a:p>
            <a:pPr lvl="1">
              <a:defRPr/>
            </a:pPr>
            <a:r>
              <a:rPr lang="en-US" altLang="en-US" sz="1800" dirty="0"/>
              <a:t>Experts don’t agree on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altLang="en-US" sz="1800" dirty="0"/>
              <a:t>word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altLang="en-US" sz="1800" dirty="0"/>
              <a:t> boundaries (unlike Chinese)</a:t>
            </a:r>
          </a:p>
          <a:p>
            <a:pPr>
              <a:defRPr/>
            </a:pPr>
            <a:r>
              <a:rPr lang="en-US" altLang="en-US" sz="2000" dirty="0">
                <a:cs typeface="+mn-cs"/>
              </a:rPr>
              <a:t>Are </a:t>
            </a:r>
            <a:r>
              <a:rPr lang="en-US" altLang="en-US" sz="2000" i="1" dirty="0">
                <a:cs typeface="+mn-cs"/>
              </a:rPr>
              <a:t>notes</a:t>
            </a:r>
            <a:r>
              <a:rPr lang="en-US" altLang="en-US" sz="2000" dirty="0">
                <a:cs typeface="+mn-cs"/>
              </a:rPr>
              <a:t> like words?</a:t>
            </a:r>
          </a:p>
          <a:p>
            <a:pPr>
              <a:defRPr/>
            </a:pPr>
            <a:r>
              <a:rPr lang="en-US" altLang="en-US" sz="2000" dirty="0">
                <a:cs typeface="+mn-cs"/>
              </a:rPr>
              <a:t>No. Relative, not absolute, pitch is important</a:t>
            </a:r>
          </a:p>
          <a:p>
            <a:pPr>
              <a:defRPr/>
            </a:pPr>
            <a:r>
              <a:rPr lang="en-US" altLang="en-US" sz="2000" dirty="0">
                <a:cs typeface="+mn-cs"/>
              </a:rPr>
              <a:t>Are </a:t>
            </a:r>
            <a:r>
              <a:rPr lang="en-US" altLang="en-US" sz="2000" i="1" dirty="0">
                <a:cs typeface="+mn-cs"/>
              </a:rPr>
              <a:t>pitch intervals</a:t>
            </a:r>
            <a:r>
              <a:rPr lang="en-US" altLang="en-US" sz="2000" dirty="0">
                <a:cs typeface="+mn-cs"/>
              </a:rPr>
              <a:t> like words?</a:t>
            </a:r>
          </a:p>
          <a:p>
            <a:pPr>
              <a:defRPr/>
            </a:pPr>
            <a:r>
              <a:rPr lang="en-US" altLang="en-US" sz="2000" dirty="0">
                <a:cs typeface="+mn-cs"/>
              </a:rPr>
              <a:t>No. They</a:t>
            </a:r>
            <a:r>
              <a:rPr lang="en-US" altLang="en-US" sz="2000" dirty="0">
                <a:latin typeface="Arial"/>
                <a:cs typeface="+mn-cs"/>
              </a:rPr>
              <a:t>’</a:t>
            </a:r>
            <a:r>
              <a:rPr lang="en-US" altLang="en-US" sz="2000" dirty="0">
                <a:cs typeface="+mn-cs"/>
              </a:rPr>
              <a:t>re too low level: more like characters</a:t>
            </a:r>
          </a:p>
          <a:p>
            <a:pPr>
              <a:defRPr/>
            </a:pPr>
            <a:r>
              <a:rPr lang="en-US" altLang="en-US" sz="2000" dirty="0">
                <a:cs typeface="+mn-cs"/>
              </a:rPr>
              <a:t>Are </a:t>
            </a:r>
            <a:r>
              <a:rPr lang="en-US" altLang="en-US" sz="2000" i="1" dirty="0">
                <a:cs typeface="+mn-cs"/>
              </a:rPr>
              <a:t>pitch-interval sequences</a:t>
            </a:r>
            <a:r>
              <a:rPr lang="en-US" altLang="en-US" sz="2000" dirty="0">
                <a:cs typeface="+mn-cs"/>
              </a:rPr>
              <a:t> like words?</a:t>
            </a:r>
          </a:p>
          <a:p>
            <a:pPr>
              <a:defRPr/>
            </a:pPr>
            <a:r>
              <a:rPr lang="en-US" altLang="en-US" sz="2000" dirty="0">
                <a:cs typeface="+mn-cs"/>
              </a:rPr>
              <a:t>In some ways, but</a:t>
            </a:r>
          </a:p>
          <a:p>
            <a:pPr lvl="1">
              <a:defRPr/>
            </a:pPr>
            <a:r>
              <a:rPr lang="en-US" altLang="en-US" sz="1800" dirty="0"/>
              <a:t>Ignores note durations</a:t>
            </a:r>
          </a:p>
          <a:p>
            <a:pPr lvl="1">
              <a:defRPr/>
            </a:pPr>
            <a:r>
              <a:rPr lang="en-US" altLang="en-US" sz="1800" dirty="0"/>
              <a:t>Ignores relationships between voices (harmony)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6019800" cy="609600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3000" dirty="0"/>
              <a:t>Problem 5: </a:t>
            </a:r>
            <a:r>
              <a:rPr lang="en-US" altLang="en-US" sz="3000" dirty="0">
                <a:cs typeface="+mj-cs"/>
              </a:rPr>
              <a:t>Melodic Similarity 1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419600"/>
          </a:xfrm>
        </p:spPr>
        <p:txBody>
          <a:bodyPr/>
          <a:lstStyle/>
          <a:p>
            <a:pPr>
              <a:defRPr/>
            </a:pPr>
            <a:r>
              <a:rPr lang="en-US" altLang="en-US" sz="2200" dirty="0">
                <a:cs typeface="+mn-cs"/>
              </a:rPr>
              <a:t>Evaluating similarity of versions of a melody isn’t easy</a:t>
            </a:r>
          </a:p>
          <a:p>
            <a:pPr>
              <a:defRPr/>
            </a:pPr>
            <a:r>
              <a:rPr lang="en-US" altLang="en-US" sz="2200" dirty="0">
                <a:cs typeface="+mn-cs"/>
              </a:rPr>
              <a:t>Minor (to our ears) differences may not be to a computer</a:t>
            </a:r>
          </a:p>
          <a:p>
            <a:pPr>
              <a:defRPr/>
            </a:pPr>
            <a:r>
              <a:rPr lang="en-US" altLang="en-US" sz="2200" dirty="0">
                <a:cs typeface="+mn-cs"/>
              </a:rPr>
              <a:t>Easy example: repeated notes (Beethoven, Symphony no. 9, IV, “Ode to Joy” theme)</a:t>
            </a:r>
          </a:p>
          <a:p>
            <a:pPr lvl="1">
              <a:defRPr/>
            </a:pPr>
            <a:r>
              <a:rPr lang="en-US" altLang="en-US" sz="2000" dirty="0">
                <a:cs typeface="+mn-cs"/>
              </a:rPr>
              <a:t>Version on top is how it first appears</a:t>
            </a:r>
          </a:p>
          <a:p>
            <a:pPr lvl="1">
              <a:defRPr/>
            </a:pPr>
            <a:r>
              <a:rPr lang="en-US" altLang="en-US" sz="2000" dirty="0">
                <a:cs typeface="+mn-cs"/>
              </a:rPr>
              <a:t>Version on bottom is the familiar melody</a:t>
            </a:r>
          </a:p>
          <a:p>
            <a:pPr lvl="1">
              <a:defRPr/>
            </a:pPr>
            <a:endParaRPr lang="en-US" altLang="en-US" sz="2000" dirty="0">
              <a:cs typeface="+mn-cs"/>
            </a:endParaRPr>
          </a:p>
          <a:p>
            <a:pPr lvl="1">
              <a:defRPr/>
            </a:pPr>
            <a:endParaRPr lang="en-US" altLang="en-US" sz="2000" dirty="0">
              <a:cs typeface="+mn-cs"/>
            </a:endParaRPr>
          </a:p>
          <a:p>
            <a:pPr lvl="1">
              <a:defRPr/>
            </a:pPr>
            <a:endParaRPr lang="en-US" altLang="en-US" sz="2000" dirty="0">
              <a:cs typeface="+mn-cs"/>
            </a:endParaRPr>
          </a:p>
          <a:p>
            <a:pPr lvl="1">
              <a:defRPr/>
            </a:pPr>
            <a:endParaRPr lang="en-US" altLang="en-US" sz="2000" dirty="0">
              <a:cs typeface="+mn-cs"/>
            </a:endParaRPr>
          </a:p>
          <a:p>
            <a:pPr marL="457200" lvl="1" indent="0">
              <a:buNone/>
              <a:defRPr/>
            </a:pPr>
            <a:endParaRPr lang="en-US" altLang="en-US" sz="2000" dirty="0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pic>
        <p:nvPicPr>
          <p:cNvPr id="3" name="Picture 2" descr="OdeToJoyTheme_2vers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36237"/>
            <a:ext cx="6316980" cy="20612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160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6019800" cy="609600"/>
          </a:xfrm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3000" dirty="0"/>
              <a:t>Problem 5: </a:t>
            </a:r>
            <a:r>
              <a:rPr lang="en-US" altLang="en-US" sz="3000" dirty="0">
                <a:cs typeface="+mj-cs"/>
              </a:rPr>
              <a:t>Melodic Similarity 2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3962400"/>
          </a:xfrm>
        </p:spPr>
        <p:txBody>
          <a:bodyPr/>
          <a:lstStyle/>
          <a:p>
            <a:pPr>
              <a:defRPr/>
            </a:pPr>
            <a:r>
              <a:rPr lang="en-US" altLang="en-US" sz="2200" dirty="0">
                <a:cs typeface="+mn-cs"/>
              </a:rPr>
              <a:t>Minor (to our ears) </a:t>
            </a:r>
            <a:r>
              <a:rPr lang="en-US" altLang="en-US" sz="2200" dirty="0"/>
              <a:t>differences </a:t>
            </a:r>
            <a:r>
              <a:rPr lang="en-US" altLang="en-US" sz="2200" dirty="0">
                <a:cs typeface="+mn-cs"/>
              </a:rPr>
              <a:t>may not be to a computer</a:t>
            </a:r>
          </a:p>
          <a:p>
            <a:pPr lvl="1">
              <a:defRPr/>
            </a:pPr>
            <a:r>
              <a:rPr lang="en-US" altLang="en-US" sz="2000" dirty="0"/>
              <a:t>Approximate string matching, e.g., </a:t>
            </a:r>
            <a:r>
              <a:rPr lang="en-US" altLang="en-US" sz="2000" dirty="0" err="1"/>
              <a:t>Levenshtein</a:t>
            </a:r>
            <a:r>
              <a:rPr lang="en-US" altLang="en-US" sz="2000" dirty="0"/>
              <a:t> distance?</a:t>
            </a:r>
          </a:p>
          <a:p>
            <a:pPr lvl="1">
              <a:defRPr/>
            </a:pPr>
            <a:r>
              <a:rPr lang="en-US" altLang="en-US" sz="2000" dirty="0"/>
              <a:t>Fine for the repeated-note example, but isn’t ideal</a:t>
            </a:r>
            <a:endParaRPr lang="en-US" altLang="en-US" sz="1800" dirty="0">
              <a:cs typeface="+mn-cs"/>
            </a:endParaRPr>
          </a:p>
          <a:p>
            <a:pPr>
              <a:defRPr/>
            </a:pPr>
            <a:r>
              <a:rPr lang="en-US" altLang="en-US" sz="2200" dirty="0">
                <a:cs typeface="+mn-cs"/>
              </a:rPr>
              <a:t>Harder example: B is an “ornamented” version of A</a:t>
            </a:r>
          </a:p>
          <a:p>
            <a:pPr lvl="1">
              <a:defRPr/>
            </a:pPr>
            <a:endParaRPr lang="en-US" altLang="en-US" sz="2000" dirty="0">
              <a:cs typeface="+mn-cs"/>
            </a:endParaRPr>
          </a:p>
          <a:p>
            <a:pPr marL="457200" lvl="1" indent="0">
              <a:buNone/>
              <a:defRPr/>
            </a:pPr>
            <a:endParaRPr lang="en-US" altLang="en-US" sz="2000" dirty="0">
              <a:cs typeface="+mn-cs"/>
            </a:endParaRPr>
          </a:p>
          <a:p>
            <a:pPr marL="457200" lvl="1" indent="0">
              <a:buNone/>
              <a:defRPr/>
            </a:pPr>
            <a:endParaRPr lang="en-US" altLang="en-US" sz="2000" dirty="0">
              <a:cs typeface="+mn-cs"/>
            </a:endParaRPr>
          </a:p>
          <a:p>
            <a:pPr lvl="1">
              <a:defRPr/>
            </a:pPr>
            <a:r>
              <a:rPr lang="en-US" altLang="en-US" sz="2000" dirty="0">
                <a:cs typeface="+mn-cs"/>
              </a:rPr>
              <a:t>In general, “Earth Mover’s Distance” is much better</a:t>
            </a:r>
          </a:p>
          <a:p>
            <a:pPr lvl="1">
              <a:defRPr/>
            </a:pPr>
            <a:r>
              <a:rPr lang="en-US" altLang="en-US" sz="2000" dirty="0">
                <a:cs typeface="+mn-cs"/>
              </a:rPr>
              <a:t>Why? </a:t>
            </a:r>
            <a:r>
              <a:rPr lang="en-US" altLang="en-US" sz="2000" dirty="0"/>
              <a:t>“Music is fundamentally 2-dimensional”</a:t>
            </a:r>
            <a:r>
              <a:rPr lang="en-US" altLang="en-US" sz="2000" dirty="0">
                <a:cs typeface="+mn-cs"/>
              </a:rPr>
              <a:t>!</a:t>
            </a:r>
            <a:endParaRPr lang="en-US" alt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pic>
        <p:nvPicPr>
          <p:cNvPr id="6" name="Picture 5" descr="Ngal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30352"/>
            <a:ext cx="536448" cy="536448"/>
          </a:xfrm>
          <a:prstGeom prst="rect">
            <a:avLst/>
          </a:prstGeom>
        </p:spPr>
      </p:pic>
      <p:pic>
        <p:nvPicPr>
          <p:cNvPr id="8" name="Picture 7" descr="Clifford_StrMatchingFail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3744" r="26666" b="83777"/>
          <a:stretch/>
        </p:blipFill>
        <p:spPr>
          <a:xfrm>
            <a:off x="1399394" y="2819400"/>
            <a:ext cx="5230006" cy="11924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5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Overview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4724400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900"/>
              </a:spcAft>
              <a:defRPr/>
            </a:pPr>
            <a:r>
              <a:rPr lang="en-US" altLang="en-US" sz="2600" dirty="0">
                <a:cs typeface="+mn-cs"/>
              </a:rPr>
              <a:t>I‘ll mostly avoid details of current technology &amp; focus on underlying principles</a:t>
            </a:r>
          </a:p>
          <a:p>
            <a:pPr>
              <a:lnSpc>
                <a:spcPct val="95000"/>
              </a:lnSpc>
              <a:defRPr/>
            </a:pPr>
            <a:r>
              <a:rPr lang="en-US" altLang="en-US" sz="2600" dirty="0">
                <a:cs typeface="+mn-cs"/>
              </a:rPr>
              <a:t>Organization of the talk</a:t>
            </a:r>
            <a:endParaRPr lang="en-US" altLang="en-US" dirty="0">
              <a:cs typeface="+mn-cs"/>
            </a:endParaRPr>
          </a:p>
          <a:p>
            <a:pPr lvl="1">
              <a:lnSpc>
                <a:spcPct val="95000"/>
              </a:lnSpc>
              <a:buFontTx/>
              <a:buNone/>
              <a:defRPr/>
            </a:pPr>
            <a:r>
              <a:rPr lang="en-US" altLang="en-US" dirty="0"/>
              <a:t>I. Music Is An Art. What Else Is It?</a:t>
            </a:r>
          </a:p>
          <a:p>
            <a:pPr lvl="1">
              <a:lnSpc>
                <a:spcPct val="95000"/>
              </a:lnSpc>
              <a:buFontTx/>
              <a:buNone/>
              <a:defRPr/>
            </a:pPr>
            <a:r>
              <a:rPr lang="en-US" altLang="en-US" dirty="0"/>
              <a:t>II. Music Representation: Audio, Events, Notation</a:t>
            </a:r>
          </a:p>
          <a:p>
            <a:pPr lvl="1">
              <a:lnSpc>
                <a:spcPct val="95000"/>
              </a:lnSpc>
              <a:buFontTx/>
              <a:buNone/>
              <a:defRPr/>
            </a:pPr>
            <a:r>
              <a:rPr lang="en-US" altLang="en-US" dirty="0"/>
              <a:t>III. Music Retrieval</a:t>
            </a:r>
          </a:p>
          <a:p>
            <a:pPr lvl="1">
              <a:lnSpc>
                <a:spcPct val="95000"/>
              </a:lnSpc>
              <a:spcAft>
                <a:spcPts val="600"/>
              </a:spcAft>
              <a:buFontTx/>
              <a:buNone/>
              <a:defRPr/>
            </a:pPr>
            <a:r>
              <a:rPr lang="en-US" altLang="en-US" dirty="0"/>
              <a:t>IV. Conclusions</a:t>
            </a: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altLang="en-US" sz="2600" dirty="0">
                <a:cs typeface="+mn-cs"/>
              </a:rPr>
              <a:t>Interrupt with burning questions; please save non-burning ones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+mj-cs"/>
              </a:rPr>
              <a:t>You Are Here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153400" cy="4648200"/>
          </a:xfrm>
        </p:spPr>
        <p:txBody>
          <a:bodyPr/>
          <a:lstStyle/>
          <a:p>
            <a:pPr marL="571500" indent="-571500">
              <a:buNone/>
              <a:defRPr/>
            </a:pPr>
            <a:r>
              <a:rPr lang="en-US" altLang="en-US" sz="2700" dirty="0"/>
              <a:t>I. Music Is An Art. What Else Is It?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dirty="0"/>
              <a:t>II. Music Representation: Audio, Events, Notation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dirty="0"/>
              <a:t>III. Music Retrieval</a:t>
            </a:r>
          </a:p>
          <a:p>
            <a:pPr marL="571500" indent="-571500">
              <a:buNone/>
              <a:defRPr/>
            </a:pPr>
            <a:r>
              <a:rPr lang="en-US" altLang="en-US" sz="2700" b="1" dirty="0">
                <a:solidFill>
                  <a:schemeClr val="accent2"/>
                </a:solidFill>
                <a:cs typeface="+mn-cs"/>
              </a:rPr>
              <a:t>IV. Conclusions &amp; “By the Way”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Conclusions: Review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153400" cy="4648200"/>
          </a:xfrm>
        </p:spPr>
        <p:txBody>
          <a:bodyPr/>
          <a:lstStyle/>
          <a:p>
            <a:pPr marL="971550" lvl="1" indent="-514350">
              <a:lnSpc>
                <a:spcPct val="95000"/>
              </a:lnSpc>
              <a:buFontTx/>
              <a:buAutoNum type="romanUcPeriod"/>
              <a:defRPr/>
            </a:pPr>
            <a:r>
              <a:rPr lang="en-US" altLang="en-US" dirty="0"/>
              <a:t>Music Is An Art. What Else Is It?</a:t>
            </a:r>
          </a:p>
          <a:p>
            <a:pPr marL="857250" lvl="2" indent="0">
              <a:lnSpc>
                <a:spcPct val="95000"/>
              </a:lnSpc>
              <a:buNone/>
              <a:defRPr/>
            </a:pPr>
            <a:r>
              <a:rPr lang="en-US" altLang="en-US" dirty="0"/>
              <a:t>It’s a performing art</a:t>
            </a:r>
          </a:p>
          <a:p>
            <a:pPr marL="857250" lvl="2" indent="0">
              <a:lnSpc>
                <a:spcPct val="95000"/>
              </a:lnSpc>
              <a:buNone/>
              <a:defRPr/>
            </a:pPr>
            <a:r>
              <a:rPr lang="en-US" altLang="en-US" dirty="0"/>
              <a:t>It’s fundamentally nonrepresentational</a:t>
            </a:r>
          </a:p>
          <a:p>
            <a:pPr marL="857250" lvl="2" indent="0">
              <a:lnSpc>
                <a:spcPct val="95000"/>
              </a:lnSpc>
              <a:buNone/>
              <a:defRPr/>
            </a:pPr>
            <a:r>
              <a:rPr lang="en-US" dirty="0"/>
              <a:t>It involves many different instruments</a:t>
            </a:r>
            <a:endParaRPr lang="en-US" altLang="en-US" dirty="0"/>
          </a:p>
          <a:p>
            <a:pPr marL="857250" lvl="2" indent="0">
              <a:lnSpc>
                <a:spcPct val="95000"/>
              </a:lnSpc>
              <a:buNone/>
              <a:defRPr/>
            </a:pPr>
            <a:r>
              <a:rPr lang="en-US" altLang="en-US" dirty="0"/>
              <a:t>It’s polyphonic</a:t>
            </a:r>
          </a:p>
          <a:p>
            <a:pPr lvl="1">
              <a:lnSpc>
                <a:spcPct val="95000"/>
              </a:lnSpc>
              <a:buFontTx/>
              <a:buNone/>
              <a:defRPr/>
            </a:pPr>
            <a:r>
              <a:rPr lang="en-US" altLang="en-US" dirty="0"/>
              <a:t>II. Music Representation: Audio, Events, Notation</a:t>
            </a:r>
          </a:p>
          <a:p>
            <a:pPr lvl="2">
              <a:lnSpc>
                <a:spcPct val="95000"/>
              </a:lnSpc>
              <a:buNone/>
              <a:defRPr/>
            </a:pPr>
            <a:r>
              <a:rPr lang="en-US" dirty="0"/>
              <a:t>Essential difference: </a:t>
            </a:r>
            <a:r>
              <a:rPr lang="en-US" i="1" dirty="0"/>
              <a:t>explicit structure</a:t>
            </a:r>
          </a:p>
          <a:p>
            <a:pPr lvl="2">
              <a:lnSpc>
                <a:spcPct val="95000"/>
              </a:lnSpc>
              <a:buNone/>
              <a:defRPr/>
            </a:pPr>
            <a:r>
              <a:rPr lang="en-US" altLang="en-US" dirty="0"/>
              <a:t>Audio: none; time-stamped events: some; notation (CMN): lots</a:t>
            </a:r>
          </a:p>
          <a:p>
            <a:pPr lvl="2">
              <a:lnSpc>
                <a:spcPct val="95000"/>
              </a:lnSpc>
              <a:buNone/>
              <a:defRPr/>
            </a:pPr>
            <a:r>
              <a:rPr lang="en-US" altLang="en-US" dirty="0"/>
              <a:t>Principles of CMN</a:t>
            </a:r>
          </a:p>
          <a:p>
            <a:pPr lvl="1">
              <a:lnSpc>
                <a:spcPct val="95000"/>
              </a:lnSpc>
              <a:buFontTx/>
              <a:buNone/>
              <a:defRPr/>
            </a:pPr>
            <a:r>
              <a:rPr lang="en-US" altLang="en-US" dirty="0"/>
              <a:t>III. Music Retrieval</a:t>
            </a:r>
            <a:endParaRPr lang="en-US" altLang="en-US" dirty="0">
              <a:cs typeface="+mn-cs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cs typeface="+mn-cs"/>
              </a:rPr>
              <a:t>Representations express Semantics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cs typeface="+mn-cs"/>
              </a:rPr>
              <a:t>Semantics of Music; Denotation &amp; Connotation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Why Musical Information Is Hard to Handle: 4 reasons</a:t>
            </a:r>
            <a:endParaRPr lang="en-US" altLang="en-US" sz="2000" dirty="0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000" dirty="0">
                <a:cs typeface="+mj-cs"/>
              </a:rPr>
              <a:t>Conclusions: Why Is This Important?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924800" cy="4800600"/>
          </a:xfrm>
        </p:spPr>
        <p:txBody>
          <a:bodyPr/>
          <a:lstStyle/>
          <a:p>
            <a:pPr>
              <a:defRPr/>
            </a:pPr>
            <a:r>
              <a:rPr lang="en-US" altLang="en-US" sz="2400" dirty="0">
                <a:cs typeface="+mn-cs"/>
              </a:rPr>
              <a:t>Some problems directly related to other areas of informatics</a:t>
            </a:r>
          </a:p>
          <a:p>
            <a:pPr lvl="1">
              <a:defRPr/>
            </a:pPr>
            <a:r>
              <a:rPr lang="en-US" altLang="en-US" sz="2000" dirty="0"/>
              <a:t>Example: Approximate string matching in bioinformatics</a:t>
            </a:r>
          </a:p>
          <a:p>
            <a:pPr>
              <a:defRPr/>
            </a:pPr>
            <a:r>
              <a:rPr lang="en-US" altLang="en-US" sz="2400" dirty="0"/>
              <a:t>Handling music is </a:t>
            </a:r>
            <a:r>
              <a:rPr lang="en-US" altLang="en-US" sz="2400" i="1" dirty="0"/>
              <a:t>really</a:t>
            </a:r>
            <a:r>
              <a:rPr lang="en-US" altLang="en-US" sz="2400" dirty="0"/>
              <a:t> hard</a:t>
            </a:r>
          </a:p>
          <a:p>
            <a:pPr lvl="1">
              <a:defRPr/>
            </a:pPr>
            <a:r>
              <a:rPr lang="en-US" altLang="en-US" sz="2000" dirty="0"/>
              <a:t>GPT-4’s “compositions” are mediocre; its attempts to improve them based on human feedback are usually unsuccessful (Eric Nichols)</a:t>
            </a:r>
          </a:p>
          <a:p>
            <a:pPr>
              <a:defRPr/>
            </a:pPr>
            <a:r>
              <a:rPr lang="en-US" altLang="en-US" sz="2400" dirty="0">
                <a:cs typeface="+mn-cs"/>
              </a:rPr>
              <a:t>Encourages progress on real semantics</a:t>
            </a:r>
          </a:p>
          <a:p>
            <a:pPr lvl="1">
              <a:defRPr/>
            </a:pPr>
            <a:r>
              <a:rPr lang="en-US" altLang="en-US" sz="2000" dirty="0"/>
              <a:t>Connotation is an important part of meaning in everything</a:t>
            </a:r>
          </a:p>
          <a:p>
            <a:pPr lvl="1">
              <a:defRPr/>
            </a:pPr>
            <a:r>
              <a:rPr lang="en-US" altLang="en-US" sz="2000" dirty="0"/>
              <a:t>Can often be ignored, but not in arts</a:t>
            </a:r>
          </a:p>
          <a:p>
            <a:pPr lvl="1">
              <a:defRPr/>
            </a:pPr>
            <a:r>
              <a:rPr lang="en-US" altLang="en-US" sz="2000" dirty="0"/>
              <a:t>Music is probably more quantifiable than other arts, so likely more tractable</a:t>
            </a:r>
          </a:p>
          <a:p>
            <a:pPr lvl="2">
              <a:defRPr/>
            </a:pPr>
            <a:r>
              <a:rPr lang="en-US" altLang="en-US" sz="1800" dirty="0"/>
              <a:t>Evidence: compare music theory to theory of other arts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By the way, why does music in minor sound more serious than in major?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dirty="0">
                <a:cs typeface="+mn-cs"/>
              </a:rPr>
              <a:t>Bob </a:t>
            </a:r>
            <a:r>
              <a:rPr lang="en-US" altLang="en-US" sz="2400" dirty="0" err="1">
                <a:cs typeface="+mn-cs"/>
              </a:rPr>
              <a:t>Krovetz’s</a:t>
            </a:r>
            <a:r>
              <a:rPr lang="en-US" altLang="en-US" sz="2400" dirty="0">
                <a:cs typeface="+mn-cs"/>
              </a:rPr>
              <a:t> question (rephrased): </a:t>
            </a:r>
            <a:r>
              <a:rPr lang="en-US" altLang="en-US" sz="2400" dirty="0"/>
              <a:t>Music in minor sounds more serious, even less “happy”, than in major. Why?</a:t>
            </a:r>
          </a:p>
          <a:p>
            <a:pPr>
              <a:defRPr/>
            </a:pPr>
            <a:r>
              <a:rPr lang="en-US" altLang="en-US" sz="2400" dirty="0">
                <a:cs typeface="+mn-cs"/>
              </a:rPr>
              <a:t>I don’t know, but here’s a plausible </a:t>
            </a:r>
            <a:r>
              <a:rPr lang="en-US" altLang="en-US" sz="2400" i="1" dirty="0">
                <a:cs typeface="+mn-cs"/>
              </a:rPr>
              <a:t>speculation</a:t>
            </a:r>
            <a:r>
              <a:rPr lang="en-US" altLang="en-US" sz="2400" dirty="0">
                <a:cs typeface="+mn-cs"/>
              </a:rPr>
              <a:t>:</a:t>
            </a:r>
          </a:p>
          <a:p>
            <a:pPr lvl="1">
              <a:defRPr/>
            </a:pPr>
            <a:r>
              <a:rPr lang="en-US" altLang="en-US" sz="2200" dirty="0">
                <a:cs typeface="+mn-cs"/>
              </a:rPr>
              <a:t>The tonic triad in C minor consists of C, E-flat, and G</a:t>
            </a:r>
          </a:p>
          <a:p>
            <a:pPr lvl="1">
              <a:defRPr/>
            </a:pPr>
            <a:r>
              <a:rPr lang="en-US" altLang="en-US" sz="2200" dirty="0">
                <a:cs typeface="+mn-cs"/>
              </a:rPr>
              <a:t>...but the 5</a:t>
            </a:r>
            <a:r>
              <a:rPr lang="en-US" altLang="en-US" sz="2200" baseline="30000" dirty="0">
                <a:cs typeface="+mn-cs"/>
              </a:rPr>
              <a:t>th</a:t>
            </a:r>
            <a:r>
              <a:rPr lang="en-US" altLang="en-US" sz="2200" dirty="0">
                <a:cs typeface="+mn-cs"/>
              </a:rPr>
              <a:t> harmonic of C is E-natural</a:t>
            </a:r>
          </a:p>
          <a:p>
            <a:pPr lvl="1">
              <a:defRPr/>
            </a:pPr>
            <a:r>
              <a:rPr lang="en-US" altLang="en-US" sz="2200" dirty="0">
                <a:cs typeface="+mn-cs"/>
              </a:rPr>
              <a:t>Sounds of almost all acoustic instruments contain harmonics to the 5</a:t>
            </a:r>
            <a:r>
              <a:rPr lang="en-US" altLang="en-US" sz="2200" baseline="30000" dirty="0">
                <a:cs typeface="+mn-cs"/>
              </a:rPr>
              <a:t>th</a:t>
            </a:r>
            <a:r>
              <a:rPr lang="en-US" altLang="en-US" sz="2200" dirty="0">
                <a:cs typeface="+mn-cs"/>
              </a:rPr>
              <a:t> and beyond</a:t>
            </a:r>
          </a:p>
          <a:p>
            <a:pPr lvl="1">
              <a:defRPr/>
            </a:pPr>
            <a:r>
              <a:rPr lang="en-US" altLang="en-US" sz="2200" dirty="0">
                <a:cs typeface="+mn-cs"/>
              </a:rPr>
              <a:t>Interval from E-flat to E is a sharp dissonance</a:t>
            </a:r>
          </a:p>
          <a:p>
            <a:pPr lvl="2">
              <a:defRPr/>
            </a:pPr>
            <a:r>
              <a:rPr lang="en-US" altLang="en-US" sz="1800" dirty="0">
                <a:cs typeface="+mn-cs"/>
              </a:rPr>
              <a:t>Technically, an augmented unison, but = minor 2nd</a:t>
            </a:r>
          </a:p>
          <a:p>
            <a:pPr lvl="1">
              <a:defRPr/>
            </a:pPr>
            <a:r>
              <a:rPr lang="en-US" altLang="en-US" sz="2200" dirty="0">
                <a:cs typeface="+mn-cs"/>
              </a:rPr>
              <a:t>Q.E.D.? </a:t>
            </a:r>
            <a:r>
              <a:rPr lang="en-US" altLang="en-US" sz="2200" dirty="0"/>
              <a:t>What do music psychologists say about it?</a:t>
            </a:r>
          </a:p>
          <a:p>
            <a:pPr lvl="1">
              <a:defRPr/>
            </a:pPr>
            <a:endParaRPr lang="en-US" altLang="en-US" sz="2200" dirty="0">
              <a:cs typeface="+mn-cs"/>
            </a:endParaRPr>
          </a:p>
          <a:p>
            <a:pPr>
              <a:defRPr/>
            </a:pPr>
            <a:endParaRPr lang="en-US" alt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130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You Are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981200"/>
            <a:ext cx="7772400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dirty="0">
                <a:latin typeface="+mn-lt"/>
              </a:rPr>
              <a:t>References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Avian Music Notation Foundation. Nightingale. https://</a:t>
            </a:r>
            <a:r>
              <a:rPr lang="en-US" sz="1600" dirty="0" err="1">
                <a:latin typeface="Times New Roman"/>
                <a:cs typeface="Times New Roman"/>
              </a:rPr>
              <a:t>github.com</a:t>
            </a:r>
            <a:r>
              <a:rPr lang="en-US" sz="1600" dirty="0">
                <a:latin typeface="Times New Roman"/>
                <a:cs typeface="Times New Roman"/>
              </a:rPr>
              <a:t>/AMNS/Nightingale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Byrd, D. (1984). </a:t>
            </a:r>
            <a:r>
              <a:rPr lang="en-US" sz="1600" i="1" dirty="0">
                <a:latin typeface="Times New Roman"/>
                <a:cs typeface="Times New Roman"/>
              </a:rPr>
              <a:t>Music Notation by Computer </a:t>
            </a:r>
            <a:r>
              <a:rPr lang="en-US" sz="1600" dirty="0">
                <a:latin typeface="Times New Roman"/>
                <a:cs typeface="Times New Roman"/>
              </a:rPr>
              <a:t>(doctoral dissertation, Computer Science Dept., Indiana University). https://</a:t>
            </a:r>
            <a:r>
              <a:rPr lang="en-US" sz="1600" dirty="0" err="1">
                <a:latin typeface="Times New Roman"/>
                <a:cs typeface="Times New Roman"/>
              </a:rPr>
              <a:t>homes.luddy.indiana.edu</a:t>
            </a:r>
            <a:r>
              <a:rPr lang="en-US" sz="1600" dirty="0">
                <a:latin typeface="Times New Roman"/>
                <a:cs typeface="Times New Roman"/>
              </a:rPr>
              <a:t>/</a:t>
            </a:r>
            <a:r>
              <a:rPr lang="en-US" sz="1600" dirty="0" err="1">
                <a:latin typeface="Times New Roman"/>
                <a:cs typeface="Times New Roman"/>
              </a:rPr>
              <a:t>donbyrd</a:t>
            </a:r>
            <a:r>
              <a:rPr lang="en-US" sz="1600" dirty="0">
                <a:latin typeface="Times New Roman"/>
                <a:cs typeface="Times New Roman"/>
              </a:rPr>
              <a:t>/Papers/</a:t>
            </a:r>
            <a:r>
              <a:rPr lang="en-US" sz="1600" dirty="0" err="1">
                <a:latin typeface="Times New Roman"/>
                <a:cs typeface="Times New Roman"/>
              </a:rPr>
              <a:t>DonDissScanned.pdf</a:t>
            </a:r>
            <a:endParaRPr lang="en-US" sz="1600" i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Byrd, D., &amp; Crawford, T. (2002). Problems of Music Information Retrieval in the Real World. </a:t>
            </a:r>
            <a:r>
              <a:rPr lang="en-US" sz="1600" i="1" dirty="0">
                <a:latin typeface="Times New Roman"/>
                <a:cs typeface="Times New Roman"/>
              </a:rPr>
              <a:t>Information Processing and Management</a:t>
            </a:r>
            <a:r>
              <a:rPr lang="en-US" sz="1600" dirty="0">
                <a:latin typeface="Times New Roman"/>
                <a:cs typeface="Times New Roman"/>
              </a:rPr>
              <a:t> 38, pp. 249–272.</a:t>
            </a:r>
            <a:endParaRPr lang="en-US" sz="1600" i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Hayakawa, S.I., &amp; Hayakawa, A.R. (1991). </a:t>
            </a:r>
            <a:r>
              <a:rPr lang="en-US" sz="1600" i="1" dirty="0">
                <a:latin typeface="Times New Roman"/>
                <a:cs typeface="Times New Roman"/>
              </a:rPr>
              <a:t>Language in Thought and Action, </a:t>
            </a:r>
            <a:r>
              <a:rPr lang="en-US" sz="1600" dirty="0">
                <a:latin typeface="Times New Roman"/>
                <a:cs typeface="Times New Roman"/>
              </a:rPr>
              <a:t>5</a:t>
            </a:r>
            <a:r>
              <a:rPr lang="en-US" sz="1600" baseline="30000" dirty="0">
                <a:latin typeface="Times New Roman"/>
                <a:cs typeface="Times New Roman"/>
              </a:rPr>
              <a:t>th</a:t>
            </a:r>
            <a:r>
              <a:rPr lang="en-US" sz="1600" dirty="0">
                <a:latin typeface="Times New Roman"/>
                <a:cs typeface="Times New Roman"/>
              </a:rPr>
              <a:t> ed. </a:t>
            </a:r>
            <a:r>
              <a:rPr lang="en-US" sz="1600" dirty="0"/>
              <a:t>Harvest.</a:t>
            </a:r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Nichols, E. (2023). Personal communication.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Pickens, J., Bello, J.P., Crawford, T., </a:t>
            </a:r>
            <a:r>
              <a:rPr lang="en-US" sz="1600" dirty="0" err="1">
                <a:latin typeface="Times New Roman"/>
                <a:cs typeface="Times New Roman"/>
              </a:rPr>
              <a:t>Dovey</a:t>
            </a:r>
            <a:r>
              <a:rPr lang="en-US" sz="1600" dirty="0">
                <a:latin typeface="Times New Roman"/>
                <a:cs typeface="Times New Roman"/>
              </a:rPr>
              <a:t>, M., </a:t>
            </a:r>
            <a:r>
              <a:rPr lang="en-US" sz="1600" dirty="0" err="1">
                <a:latin typeface="Times New Roman"/>
                <a:cs typeface="Times New Roman"/>
              </a:rPr>
              <a:t>Monti</a:t>
            </a:r>
            <a:r>
              <a:rPr lang="en-US" sz="1600" dirty="0">
                <a:latin typeface="Times New Roman"/>
                <a:cs typeface="Times New Roman"/>
              </a:rPr>
              <a:t>, G., Sandler, M.B., &amp; Byrd, D. (2002). Polyphonic Score Retrieval Using Polyphonic Audio Queries: A Harmonic Modeling Approach. In </a:t>
            </a:r>
            <a:r>
              <a:rPr lang="en-US" sz="1600" i="1" dirty="0">
                <a:latin typeface="Times New Roman"/>
                <a:cs typeface="Times New Roman"/>
              </a:rPr>
              <a:t>Proceedings of the 3rd Int’l Conference on Music IR </a:t>
            </a:r>
            <a:r>
              <a:rPr lang="en-US" sz="1600" dirty="0">
                <a:latin typeface="Times New Roman"/>
                <a:cs typeface="Times New Roman"/>
              </a:rPr>
              <a:t>(ISMIR 2002), Paris, France, pp. 140–149.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Wang, A. (2003). </a:t>
            </a:r>
            <a:r>
              <a:rPr lang="en-US" sz="1600" dirty="0"/>
              <a:t>An Industrial Strength Audio Search Algorithm</a:t>
            </a:r>
            <a:r>
              <a:rPr lang="en-US" sz="1600" dirty="0">
                <a:latin typeface="Times New Roman"/>
                <a:cs typeface="Times New Roman"/>
              </a:rPr>
              <a:t>. In </a:t>
            </a:r>
            <a:r>
              <a:rPr lang="en-US" sz="1600" i="1" dirty="0">
                <a:latin typeface="Times New Roman"/>
                <a:cs typeface="Times New Roman"/>
              </a:rPr>
              <a:t>Proceedings of the 4</a:t>
            </a:r>
            <a:r>
              <a:rPr lang="en-US" sz="1600" i="1" baseline="30000" dirty="0">
                <a:latin typeface="Times New Roman"/>
                <a:cs typeface="Times New Roman"/>
              </a:rPr>
              <a:t>th</a:t>
            </a:r>
            <a:r>
              <a:rPr lang="en-US" sz="1600" i="1" dirty="0">
                <a:latin typeface="Times New Roman"/>
                <a:cs typeface="Times New Roman"/>
              </a:rPr>
              <a:t> Int’l Conference on Music IR </a:t>
            </a:r>
            <a:r>
              <a:rPr lang="en-US" sz="1600" dirty="0">
                <a:latin typeface="Times New Roman"/>
                <a:cs typeface="Times New Roman"/>
              </a:rPr>
              <a:t>(ISMIR 2003), </a:t>
            </a:r>
            <a:r>
              <a:rPr lang="en-US" sz="1600" dirty="0"/>
              <a:t>Baltimore, MD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3366FF"/>
                </a:solidFill>
              </a:rPr>
              <a:t>The End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You Are Here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153400" cy="4648200"/>
          </a:xfrm>
        </p:spPr>
        <p:txBody>
          <a:bodyPr/>
          <a:lstStyle/>
          <a:p>
            <a:pPr marL="571500" lvl="1" indent="-571500">
              <a:buNone/>
              <a:defRPr/>
            </a:pPr>
            <a:r>
              <a:rPr lang="en-US" altLang="en-US" sz="2700" b="1" dirty="0">
                <a:solidFill>
                  <a:srgbClr val="0000FF"/>
                </a:solidFill>
                <a:cs typeface="+mn-cs"/>
              </a:rPr>
              <a:t>I. Music Is An Art. What Else Is It?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dirty="0">
                <a:cs typeface="+mn-cs"/>
              </a:rPr>
              <a:t>II. Music </a:t>
            </a:r>
            <a:r>
              <a:rPr lang="en-US" altLang="en-US" sz="2700" dirty="0"/>
              <a:t>Representation: Audio, Even</a:t>
            </a:r>
            <a:r>
              <a:rPr lang="en-US" altLang="en-US" sz="2700" dirty="0">
                <a:cs typeface="+mn-cs"/>
              </a:rPr>
              <a:t>ts, </a:t>
            </a:r>
            <a:r>
              <a:rPr lang="en-US" altLang="en-US" sz="2700" dirty="0"/>
              <a:t>Notation</a:t>
            </a:r>
            <a:endParaRPr lang="en-US" altLang="en-US" sz="2700" dirty="0">
              <a:cs typeface="+mn-cs"/>
            </a:endParaRPr>
          </a:p>
          <a:p>
            <a:pPr marL="571500" indent="-571500">
              <a:buFontTx/>
              <a:buNone/>
              <a:defRPr/>
            </a:pPr>
            <a:r>
              <a:rPr lang="en-US" altLang="en-US" sz="2700" dirty="0">
                <a:cs typeface="+mn-cs"/>
              </a:rPr>
              <a:t>III. Music Retrieval</a:t>
            </a:r>
          </a:p>
          <a:p>
            <a:pPr marL="571500" indent="-571500">
              <a:buFontTx/>
              <a:buNone/>
              <a:defRPr/>
            </a:pPr>
            <a:r>
              <a:rPr lang="en-US" altLang="en-US" sz="2700" dirty="0">
                <a:cs typeface="+mn-cs"/>
              </a:rPr>
              <a:t>IV. Conclusions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924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Music Is An Art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700" dirty="0">
                <a:cs typeface="+mn-cs"/>
              </a:rPr>
              <a:t>Music is an </a:t>
            </a:r>
            <a:r>
              <a:rPr lang="en-US" altLang="en-US" sz="2700" i="1" dirty="0">
                <a:cs typeface="+mn-cs"/>
              </a:rPr>
              <a:t>art</a:t>
            </a:r>
          </a:p>
          <a:p>
            <a:pPr>
              <a:defRPr/>
            </a:pPr>
            <a:r>
              <a:rPr lang="en-US" altLang="en-US" sz="2200" dirty="0">
                <a:cs typeface="+mn-cs"/>
              </a:rPr>
              <a:t>=&gt; </a:t>
            </a:r>
            <a:r>
              <a:rPr lang="en-US" sz="2200" dirty="0"/>
              <a:t>numerous works use the same elements, but very often in novel ways</a:t>
            </a:r>
          </a:p>
          <a:p>
            <a:pPr>
              <a:defRPr/>
            </a:pPr>
            <a:r>
              <a:rPr lang="en-US" sz="2200" dirty="0"/>
              <a:t>Example: string quartet in “Eleanor Rigby”</a:t>
            </a:r>
          </a:p>
          <a:p>
            <a:pPr>
              <a:defRPr/>
            </a:pPr>
            <a:r>
              <a:rPr lang="en-US" sz="2200" dirty="0"/>
              <a:t>Example: Ives’ </a:t>
            </a:r>
            <a:r>
              <a:rPr lang="en-US" sz="2200" i="1" dirty="0"/>
              <a:t>Concord Sonata </a:t>
            </a:r>
            <a:r>
              <a:rPr lang="en-US" sz="2200" dirty="0"/>
              <a:t>quotes Beethoven’s 5th</a:t>
            </a:r>
            <a:r>
              <a:rPr lang="en-US" sz="2400" dirty="0"/>
              <a:t> </a:t>
            </a:r>
            <a:endParaRPr lang="en-US" sz="2200" dirty="0"/>
          </a:p>
          <a:p>
            <a:pPr>
              <a:defRPr/>
            </a:pPr>
            <a:r>
              <a:rPr lang="en-US" sz="2200" dirty="0"/>
              <a:t>Example in visual art: Chagall story</a:t>
            </a:r>
          </a:p>
          <a:p>
            <a:pPr>
              <a:defRPr/>
            </a:pPr>
            <a:r>
              <a:rPr lang="en-US" altLang="en-US" sz="2200" dirty="0">
                <a:cs typeface="+mn-cs"/>
              </a:rPr>
              <a:t>Text analogy: Music is more like poetry than prose</a:t>
            </a:r>
          </a:p>
          <a:p>
            <a:pPr>
              <a:defRPr/>
            </a:pPr>
            <a:endParaRPr lang="en-US" altLang="en-US" sz="2200" dirty="0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pic>
        <p:nvPicPr>
          <p:cNvPr id="3" name="Ives_ConcordSonata_I_0-39se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9832" y="3151632"/>
            <a:ext cx="429768" cy="4297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924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Music Is A Performing Art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4648200"/>
          </a:xfrm>
        </p:spPr>
        <p:txBody>
          <a:bodyPr/>
          <a:lstStyle/>
          <a:p>
            <a:pPr>
              <a:defRPr/>
            </a:pPr>
            <a:r>
              <a:rPr lang="en-US" altLang="en-US" sz="2700" dirty="0">
                <a:cs typeface="+mn-cs"/>
              </a:rPr>
              <a:t>Music is a </a:t>
            </a:r>
            <a:r>
              <a:rPr lang="en-US" altLang="en-US" sz="2700" i="1" dirty="0">
                <a:cs typeface="+mn-cs"/>
              </a:rPr>
              <a:t>performing art</a:t>
            </a:r>
          </a:p>
          <a:p>
            <a:pPr>
              <a:defRPr/>
            </a:pPr>
            <a:r>
              <a:rPr lang="en-US" altLang="en-US" sz="2200" dirty="0"/>
              <a:t>=&gt; </a:t>
            </a:r>
            <a:r>
              <a:rPr lang="en-US" sz="2200" dirty="0"/>
              <a:t>a performance is rarely the work itself</a:t>
            </a:r>
          </a:p>
          <a:p>
            <a:pPr>
              <a:defRPr/>
            </a:pPr>
            <a:r>
              <a:rPr lang="en-US" sz="2200" dirty="0"/>
              <a:t>It’s one of numerous possible instantiations of the work</a:t>
            </a:r>
          </a:p>
          <a:p>
            <a:pPr lvl="1">
              <a:defRPr/>
            </a:pPr>
            <a:r>
              <a:rPr lang="en-US" altLang="en-US" sz="2200" dirty="0">
                <a:cs typeface="+mn-cs"/>
              </a:rPr>
              <a:t>Audio: “Yesterday” has been covered over 3,000 times</a:t>
            </a:r>
          </a:p>
          <a:p>
            <a:pPr lvl="1">
              <a:defRPr/>
            </a:pPr>
            <a:r>
              <a:rPr lang="en-US" altLang="en-US" sz="2200" dirty="0">
                <a:cs typeface="+mn-cs"/>
              </a:rPr>
              <a:t>Notation: at least eight editions of Mozart Piano Sonatas published by 1956</a:t>
            </a:r>
          </a:p>
          <a:p>
            <a:pPr>
              <a:defRPr/>
            </a:pPr>
            <a:r>
              <a:rPr lang="en-US" altLang="en-US" sz="2200" dirty="0"/>
              <a:t>Text analogy: play in verse</a:t>
            </a:r>
          </a:p>
          <a:p>
            <a:pPr>
              <a:defRPr/>
            </a:pPr>
            <a:r>
              <a:rPr lang="en-US" altLang="en-US" sz="2200" dirty="0"/>
              <a:t>Exception: Jimi Hendrix’s “Star-Spangled Banner” improvisation at Woodstock. Two excerpts: </a:t>
            </a:r>
          </a:p>
          <a:p>
            <a:pPr>
              <a:defRPr/>
            </a:pPr>
            <a:r>
              <a:rPr lang="en-US" altLang="en-US" sz="2200" dirty="0"/>
              <a:t>Exception: “electronic” music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83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533400"/>
          </a:xfrm>
        </p:spPr>
        <p:txBody>
          <a:bodyPr/>
          <a:lstStyle/>
          <a:p>
            <a:pPr>
              <a:defRPr/>
            </a:pPr>
            <a:r>
              <a:rPr lang="en-US" altLang="en-US" sz="3000" dirty="0">
                <a:cs typeface="+mj-cs"/>
              </a:rPr>
              <a:t>Music May or May Not Be Representational 1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700" dirty="0"/>
              <a:t>Music can be totally </a:t>
            </a:r>
            <a:r>
              <a:rPr lang="en-US" sz="2700" i="1" dirty="0"/>
              <a:t>nonrepresentational</a:t>
            </a:r>
            <a:endParaRPr lang="en-US" sz="2700" dirty="0"/>
          </a:p>
          <a:p>
            <a:pPr>
              <a:defRPr/>
            </a:pPr>
            <a:r>
              <a:rPr lang="en-US" altLang="en-US" sz="2400" dirty="0">
                <a:cs typeface="+mn-cs"/>
              </a:rPr>
              <a:t>=&gt; </a:t>
            </a:r>
            <a:r>
              <a:rPr lang="en-US" sz="2400" dirty="0"/>
              <a:t>everything can be abstract: need not focus on anything from the real world</a:t>
            </a:r>
          </a:p>
          <a:p>
            <a:pPr>
              <a:defRPr/>
            </a:pPr>
            <a:r>
              <a:rPr lang="en-US" sz="2400" dirty="0"/>
              <a:t>Instrumental music is rarely representational</a:t>
            </a:r>
          </a:p>
          <a:p>
            <a:pPr>
              <a:defRPr/>
            </a:pPr>
            <a:r>
              <a:rPr lang="en-US" sz="2400" dirty="0"/>
              <a:t>...but it can refer to other music</a:t>
            </a:r>
          </a:p>
          <a:p>
            <a:pPr lvl="1">
              <a:defRPr/>
            </a:pPr>
            <a:r>
              <a:rPr lang="en-US" sz="2200" dirty="0"/>
              <a:t>Meaning unclear</a:t>
            </a:r>
          </a:p>
          <a:p>
            <a:pPr lvl="2">
              <a:defRPr/>
            </a:pPr>
            <a:r>
              <a:rPr lang="en-US" dirty="0"/>
              <a:t>Ex.: Ives’ </a:t>
            </a:r>
            <a:r>
              <a:rPr lang="en-US" i="1" dirty="0"/>
              <a:t>Concord Sonata </a:t>
            </a:r>
            <a:r>
              <a:rPr lang="en-US" dirty="0"/>
              <a:t>quoting Beethoven’s 5</a:t>
            </a:r>
            <a:r>
              <a:rPr lang="en-US" baseline="30000" dirty="0"/>
              <a:t>th</a:t>
            </a:r>
            <a:endParaRPr lang="en-US" dirty="0"/>
          </a:p>
          <a:p>
            <a:pPr lvl="1">
              <a:defRPr/>
            </a:pPr>
            <a:r>
              <a:rPr lang="en-US" sz="2000" dirty="0"/>
              <a:t>Meaning pretty clear!</a:t>
            </a:r>
          </a:p>
          <a:p>
            <a:pPr lvl="2">
              <a:defRPr/>
            </a:pPr>
            <a:r>
              <a:rPr lang="en-US" dirty="0"/>
              <a:t>Ex.: Berlioz: </a:t>
            </a:r>
            <a:r>
              <a:rPr lang="en-US" i="1" dirty="0" err="1"/>
              <a:t>Symphonie</a:t>
            </a:r>
            <a:r>
              <a:rPr lang="en-US" i="1" dirty="0"/>
              <a:t> </a:t>
            </a:r>
            <a:r>
              <a:rPr lang="en-US" i="1" dirty="0" err="1"/>
              <a:t>Fantastique</a:t>
            </a:r>
            <a:r>
              <a:rPr lang="en-US" dirty="0"/>
              <a:t>, V (“Witches’ Sabbath”) quotes the Gregorian chant “Dies </a:t>
            </a:r>
            <a:r>
              <a:rPr lang="en-US" dirty="0" err="1"/>
              <a:t>Irae</a:t>
            </a:r>
            <a:r>
              <a:rPr lang="en-US" dirty="0"/>
              <a:t>” (“Day of Wrath”, i.e., Judgment Day)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  <a:endParaRPr lang="en-US" altLang="en-US" dirty="0"/>
          </a:p>
        </p:txBody>
      </p:sp>
      <p:pic>
        <p:nvPicPr>
          <p:cNvPr id="4" name="Berlioz_SymFantastique_V_197-237se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428488"/>
            <a:ext cx="438912" cy="4389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533400"/>
          </a:xfrm>
        </p:spPr>
        <p:txBody>
          <a:bodyPr/>
          <a:lstStyle/>
          <a:p>
            <a:pPr>
              <a:defRPr/>
            </a:pPr>
            <a:r>
              <a:rPr lang="en-US" altLang="en-US" sz="3000" dirty="0"/>
              <a:t>Music May or May Not Be Representational 2</a:t>
            </a:r>
            <a:endParaRPr lang="en-US" altLang="en-US" sz="3000" dirty="0">
              <a:cs typeface="+mj-cs"/>
            </a:endParaRP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Vocal music is different</a:t>
            </a:r>
          </a:p>
          <a:p>
            <a:pPr>
              <a:defRPr/>
            </a:pPr>
            <a:r>
              <a:rPr lang="en-US" sz="2400" dirty="0"/>
              <a:t>...but not completely, since lyrics are often poetry!</a:t>
            </a:r>
          </a:p>
          <a:p>
            <a:pPr>
              <a:defRPr/>
            </a:pPr>
            <a:r>
              <a:rPr lang="en-US" sz="2400" dirty="0"/>
              <a:t>Movie music is different for obvious reason</a:t>
            </a:r>
          </a:p>
          <a:p>
            <a:pPr lvl="0">
              <a:defRPr/>
            </a:pPr>
            <a:r>
              <a:rPr lang="en-US" sz="2400" dirty="0">
                <a:solidFill>
                  <a:srgbClr val="000000"/>
                </a:solidFill>
              </a:rPr>
              <a:t>Cf. denotation vs. connotation in semantics (later in this talk)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cs typeface="+mj-cs"/>
              </a:rPr>
              <a:t>Music Is An Art, and...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Most music, especially Western art-tradition music, has i</a:t>
            </a:r>
            <a:r>
              <a:rPr lang="en-US" altLang="en-US" sz="2400" dirty="0"/>
              <a:t>ndependent “voices” (melodic lines)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 dirty="0"/>
              <a:t>Unlike text, it’s fundamentally 2-dimensional!</a:t>
            </a:r>
            <a:endParaRPr lang="en-US" dirty="0"/>
          </a:p>
          <a:p>
            <a:pPr>
              <a:defRPr/>
            </a:pPr>
            <a:r>
              <a:rPr lang="en-US" sz="2400" dirty="0"/>
              <a:t>Music involves many different instruments</a:t>
            </a:r>
          </a:p>
          <a:p>
            <a:pPr lvl="1">
              <a:defRPr/>
            </a:pPr>
            <a:r>
              <a:rPr lang="en-US" sz="2200" dirty="0"/>
              <a:t>including human voices, of course</a:t>
            </a:r>
          </a:p>
          <a:p>
            <a:pPr>
              <a:defRPr/>
            </a:pPr>
            <a:r>
              <a:rPr lang="en-US" sz="2400" dirty="0"/>
              <a:t>=&gt; “numerous possible instantiations” can be for other ensembles or at other levels of difficulty</a:t>
            </a:r>
          </a:p>
          <a:p>
            <a:pPr>
              <a:defRPr/>
            </a:pPr>
            <a:r>
              <a:rPr lang="en-US" sz="2400" dirty="0"/>
              <a:t>...especially for music in notation form</a:t>
            </a:r>
          </a:p>
          <a:p>
            <a:pPr lvl="1">
              <a:defRPr/>
            </a:pPr>
            <a:r>
              <a:rPr lang="en-US" sz="2200" dirty="0"/>
              <a:t>Example: Beethoven’s Fifth </a:t>
            </a:r>
            <a:r>
              <a:rPr lang="en-US" altLang="en-US" sz="2200" dirty="0"/>
              <a:t>Symphony published in arrangements for at least nine different ensembles</a:t>
            </a:r>
          </a:p>
          <a:p>
            <a:pPr lvl="1">
              <a:defRPr/>
            </a:pPr>
            <a:r>
              <a:rPr lang="en-US" sz="2200" dirty="0"/>
              <a:t>“Easy” versions of pieces are common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20 April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7460B-6576-1349-95F0-67C8A7821D0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6814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Palatino"/>
        <a:ea typeface="ＭＳ Ｐゴシック"/>
        <a:cs typeface=""/>
      </a:majorFont>
      <a:minorFont>
        <a:latin typeface="Palatin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5635</TotalTime>
  <Words>3349</Words>
  <Application>Microsoft Office PowerPoint</Application>
  <PresentationFormat>On-screen Show (4:3)</PresentationFormat>
  <Paragraphs>396</Paragraphs>
  <Slides>34</Slides>
  <Notes>34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Palatino</vt:lpstr>
      <vt:lpstr>Times</vt:lpstr>
      <vt:lpstr>Times New Roman</vt:lpstr>
      <vt:lpstr>Blank Presentation</vt:lpstr>
      <vt:lpstr>Music, Music Representation, AND Music Retrieval</vt:lpstr>
      <vt:lpstr>Motivation: Audio-to-Audio Music Retrieval</vt:lpstr>
      <vt:lpstr>Overview</vt:lpstr>
      <vt:lpstr>You Are Here</vt:lpstr>
      <vt:lpstr>Music Is An Art</vt:lpstr>
      <vt:lpstr>Music Is A Performing Art</vt:lpstr>
      <vt:lpstr>Music May or May Not Be Representational 1</vt:lpstr>
      <vt:lpstr>Music May or May Not Be Representational 2</vt:lpstr>
      <vt:lpstr>Music Is An Art, and...</vt:lpstr>
      <vt:lpstr>Independent Voices in Music</vt:lpstr>
      <vt:lpstr>Independent Voices in Text</vt:lpstr>
      <vt:lpstr>You Are Here</vt:lpstr>
      <vt:lpstr>Basic Representations of Music</vt:lpstr>
      <vt:lpstr>Basic Representations of Music</vt:lpstr>
      <vt:lpstr>From Representation to Notation </vt:lpstr>
      <vt:lpstr>Music Notation vs. Math and Chinese</vt:lpstr>
      <vt:lpstr>How to Read Music Without Really Trying 1</vt:lpstr>
      <vt:lpstr>How to Read Music Without Really Trying 2</vt:lpstr>
      <vt:lpstr>Adding to Notation Detail from Audio</vt:lpstr>
      <vt:lpstr>You Are Here</vt:lpstr>
      <vt:lpstr>Audio-to-Audio Music Retrieval: No Explicit Structure Needed</vt:lpstr>
      <vt:lpstr>Similarity Scale for Content-Based Music IR</vt:lpstr>
      <vt:lpstr>OMRAS Polyphonic Audio Music IR: Requires Event Representation</vt:lpstr>
      <vt:lpstr>Music-IR Problems that Need More Structure</vt:lpstr>
      <vt:lpstr>Semantics in Music</vt:lpstr>
      <vt:lpstr>Why is Musical Information Hard to Handle?</vt:lpstr>
      <vt:lpstr>Problem 4: Units of Meaning</vt:lpstr>
      <vt:lpstr>Problem 5: Melodic Similarity 1</vt:lpstr>
      <vt:lpstr>Problem 5: Melodic Similarity 2</vt:lpstr>
      <vt:lpstr>You Are Here</vt:lpstr>
      <vt:lpstr>Conclusions: Review</vt:lpstr>
      <vt:lpstr>Conclusions: Why Is This Important?</vt:lpstr>
      <vt:lpstr>By the way, why does music in minor sound more serious than in major?</vt:lpstr>
      <vt:lpstr>You Are Here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Donald Byrd</dc:creator>
  <cp:lastModifiedBy>Dennis Mancl</cp:lastModifiedBy>
  <cp:revision>541</cp:revision>
  <cp:lastPrinted>2023-04-20T20:49:52Z</cp:lastPrinted>
  <dcterms:created xsi:type="dcterms:W3CDTF">2005-01-19T02:28:09Z</dcterms:created>
  <dcterms:modified xsi:type="dcterms:W3CDTF">2023-05-11T19:02:28Z</dcterms:modified>
</cp:coreProperties>
</file>